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  <p:sldMasterId id="2147483652" r:id="rId3"/>
  </p:sldMasterIdLst>
  <p:notesMasterIdLst>
    <p:notesMasterId r:id="rId6"/>
  </p:notesMasterIdLst>
  <p:handoutMasterIdLst>
    <p:handoutMasterId r:id="rId25"/>
  </p:handoutMasterIdLst>
  <p:sldIdLst>
    <p:sldId id="426" r:id="rId4"/>
    <p:sldId id="398" r:id="rId5"/>
    <p:sldId id="569" r:id="rId7"/>
    <p:sldId id="568" r:id="rId8"/>
    <p:sldId id="571" r:id="rId9"/>
    <p:sldId id="570" r:id="rId10"/>
    <p:sldId id="501" r:id="rId11"/>
    <p:sldId id="575" r:id="rId12"/>
    <p:sldId id="573" r:id="rId13"/>
    <p:sldId id="595" r:id="rId14"/>
    <p:sldId id="574" r:id="rId15"/>
    <p:sldId id="577" r:id="rId16"/>
    <p:sldId id="596" r:id="rId17"/>
    <p:sldId id="581" r:id="rId18"/>
    <p:sldId id="599" r:id="rId19"/>
    <p:sldId id="600" r:id="rId20"/>
    <p:sldId id="582" r:id="rId21"/>
    <p:sldId id="593" r:id="rId22"/>
    <p:sldId id="578" r:id="rId23"/>
    <p:sldId id="594" r:id="rId24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2" userDrawn="1">
          <p15:clr>
            <a:srgbClr val="A4A3A4"/>
          </p15:clr>
        </p15:guide>
        <p15:guide id="2" pos="391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589F"/>
    <a:srgbClr val="FFFFFF"/>
    <a:srgbClr val="009E96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728"/>
    <p:restoredTop sz="94654"/>
  </p:normalViewPr>
  <p:slideViewPr>
    <p:cSldViewPr showGuides="1">
      <p:cViewPr varScale="1">
        <p:scale>
          <a:sx n="104" d="100"/>
          <a:sy n="104" d="100"/>
        </p:scale>
        <p:origin x="432" y="192"/>
      </p:cViewPr>
      <p:guideLst>
        <p:guide orient="horz" pos="2202"/>
        <p:guide pos="391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9" Type="http://schemas.openxmlformats.org/officeDocument/2006/relationships/tags" Target="tags/tag20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handoutMaster" Target="handoutMasters/handoutMaster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3B1F30-A2C1-478C-9FA2-073D4DC48B7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li_300px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51540" y="5401310"/>
            <a:ext cx="807720" cy="807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3A34AF9-1664-4634-98DD-8A193B72BA2B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li_300px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51540" y="5401310"/>
            <a:ext cx="807720" cy="807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3A34AF9-1664-4634-98DD-8A193B72BA2B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2.png"/><Relationship Id="rId4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7" Type="http://schemas.openxmlformats.org/officeDocument/2006/relationships/image" Target="../media/image4.png"/><Relationship Id="rId6" Type="http://schemas.openxmlformats.org/officeDocument/2006/relationships/tags" Target="../tags/tag1.xml"/><Relationship Id="rId5" Type="http://schemas.openxmlformats.org/officeDocument/2006/relationships/image" Target="../media/image2.png"/><Relationship Id="rId4" Type="http://schemas.openxmlformats.org/officeDocument/2006/relationships/image" Target="../media/image3.jpeg"/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li_300px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051540" y="5401310"/>
            <a:ext cx="807720" cy="807720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li_300px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051540" y="5401310"/>
            <a:ext cx="807720" cy="80772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912350" y="116840"/>
            <a:ext cx="2114550" cy="561975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3.xml"/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4.xml"/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tags" Target="../tags/tag16.xml"/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5.xml"/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tags" Target="../tags/tag19.xml"/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0.xml"/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9" name="图片 8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sp>
        <p:nvSpPr>
          <p:cNvPr id="2" name="终止符 6"/>
          <p:cNvSpPr/>
          <p:nvPr/>
        </p:nvSpPr>
        <p:spPr>
          <a:xfrm>
            <a:off x="7071370" y="4191129"/>
            <a:ext cx="4176464" cy="792088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-1" fmla="*/ 2498 w 20623"/>
              <a:gd name="connsiteY0-2" fmla="*/ 0 h 21600"/>
              <a:gd name="connsiteX1-3" fmla="*/ 17148 w 20623"/>
              <a:gd name="connsiteY1-4" fmla="*/ 0 h 21600"/>
              <a:gd name="connsiteX2-5" fmla="*/ 20623 w 20623"/>
              <a:gd name="connsiteY2-6" fmla="*/ 10800 h 21600"/>
              <a:gd name="connsiteX3-7" fmla="*/ 17148 w 20623"/>
              <a:gd name="connsiteY3-8" fmla="*/ 21600 h 21600"/>
              <a:gd name="connsiteX4-9" fmla="*/ 2498 w 20623"/>
              <a:gd name="connsiteY4-10" fmla="*/ 21600 h 21600"/>
              <a:gd name="connsiteX5-11" fmla="*/ 0 w 20623"/>
              <a:gd name="connsiteY5-12" fmla="*/ 11308 h 21600"/>
              <a:gd name="connsiteX6-13" fmla="*/ 2498 w 20623"/>
              <a:gd name="connsiteY6-14" fmla="*/ 0 h 21600"/>
              <a:gd name="connsiteX0-15" fmla="*/ 2498 w 19499"/>
              <a:gd name="connsiteY0-16" fmla="*/ 0 h 21600"/>
              <a:gd name="connsiteX1-17" fmla="*/ 17148 w 19499"/>
              <a:gd name="connsiteY1-18" fmla="*/ 0 h 21600"/>
              <a:gd name="connsiteX2-19" fmla="*/ 19499 w 19499"/>
              <a:gd name="connsiteY2-20" fmla="*/ 11054 h 21600"/>
              <a:gd name="connsiteX3-21" fmla="*/ 17148 w 19499"/>
              <a:gd name="connsiteY3-22" fmla="*/ 21600 h 21600"/>
              <a:gd name="connsiteX4-23" fmla="*/ 2498 w 19499"/>
              <a:gd name="connsiteY4-24" fmla="*/ 21600 h 21600"/>
              <a:gd name="connsiteX5-25" fmla="*/ 0 w 19499"/>
              <a:gd name="connsiteY5-26" fmla="*/ 11308 h 21600"/>
              <a:gd name="connsiteX6-27" fmla="*/ 2498 w 19499"/>
              <a:gd name="connsiteY6-28" fmla="*/ 0 h 21600"/>
              <a:gd name="connsiteX0-29" fmla="*/ 2498 w 19890"/>
              <a:gd name="connsiteY0-30" fmla="*/ 0 h 21600"/>
              <a:gd name="connsiteX1-31" fmla="*/ 17148 w 19890"/>
              <a:gd name="connsiteY1-32" fmla="*/ 0 h 21600"/>
              <a:gd name="connsiteX2-33" fmla="*/ 19890 w 19890"/>
              <a:gd name="connsiteY2-34" fmla="*/ 11054 h 21600"/>
              <a:gd name="connsiteX3-35" fmla="*/ 17148 w 19890"/>
              <a:gd name="connsiteY3-36" fmla="*/ 21600 h 21600"/>
              <a:gd name="connsiteX4-37" fmla="*/ 2498 w 19890"/>
              <a:gd name="connsiteY4-38" fmla="*/ 21600 h 21600"/>
              <a:gd name="connsiteX5-39" fmla="*/ 0 w 19890"/>
              <a:gd name="connsiteY5-40" fmla="*/ 11308 h 21600"/>
              <a:gd name="connsiteX6-41" fmla="*/ 2498 w 19890"/>
              <a:gd name="connsiteY6-42" fmla="*/ 0 h 21600"/>
              <a:gd name="connsiteX0-43" fmla="*/ 2742 w 20134"/>
              <a:gd name="connsiteY0-44" fmla="*/ 0 h 21600"/>
              <a:gd name="connsiteX1-45" fmla="*/ 17392 w 20134"/>
              <a:gd name="connsiteY1-46" fmla="*/ 0 h 21600"/>
              <a:gd name="connsiteX2-47" fmla="*/ 20134 w 20134"/>
              <a:gd name="connsiteY2-48" fmla="*/ 11054 h 21600"/>
              <a:gd name="connsiteX3-49" fmla="*/ 17392 w 20134"/>
              <a:gd name="connsiteY3-50" fmla="*/ 21600 h 21600"/>
              <a:gd name="connsiteX4-51" fmla="*/ 2742 w 20134"/>
              <a:gd name="connsiteY4-52" fmla="*/ 21600 h 21600"/>
              <a:gd name="connsiteX5-53" fmla="*/ 0 w 20134"/>
              <a:gd name="connsiteY5-54" fmla="*/ 11562 h 21600"/>
              <a:gd name="connsiteX6-55" fmla="*/ 2742 w 20134"/>
              <a:gd name="connsiteY6-56" fmla="*/ 0 h 216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20134" h="21600">
                <a:moveTo>
                  <a:pt x="2742" y="0"/>
                </a:moveTo>
                <a:lnTo>
                  <a:pt x="17392" y="0"/>
                </a:lnTo>
                <a:cubicBezTo>
                  <a:pt x="19311" y="0"/>
                  <a:pt x="20134" y="5089"/>
                  <a:pt x="20134" y="11054"/>
                </a:cubicBezTo>
                <a:cubicBezTo>
                  <a:pt x="20134" y="17019"/>
                  <a:pt x="19311" y="21600"/>
                  <a:pt x="17392" y="21600"/>
                </a:cubicBezTo>
                <a:lnTo>
                  <a:pt x="2742" y="21600"/>
                </a:lnTo>
                <a:cubicBezTo>
                  <a:pt x="823" y="21600"/>
                  <a:pt x="0" y="17527"/>
                  <a:pt x="0" y="11562"/>
                </a:cubicBezTo>
                <a:cubicBezTo>
                  <a:pt x="0" y="5597"/>
                  <a:pt x="823" y="0"/>
                  <a:pt x="274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2600" b="1" spc="300" dirty="0">
                <a:solidFill>
                  <a:srgbClr val="3D589F"/>
                </a:solidFill>
                <a:latin typeface="微软雅黑" panose="020B0503020204020204" charset="-122"/>
                <a:ea typeface="微软雅黑" panose="020B0503020204020204" charset="-122"/>
              </a:rPr>
              <a:t>高中语文 选择性必修  下册</a:t>
            </a:r>
            <a:r>
              <a:rPr kumimoji="1" lang="en-US" altLang="zh-CN" sz="2600" b="1" spc="300" dirty="0">
                <a:solidFill>
                  <a:srgbClr val="3D589F"/>
                </a:solidFill>
                <a:latin typeface="微软雅黑" panose="020B0503020204020204" charset="-122"/>
                <a:ea typeface="微软雅黑" panose="020B0503020204020204" charset="-122"/>
              </a:rPr>
              <a:t> RJ</a:t>
            </a:r>
            <a:endParaRPr kumimoji="1" lang="en-US" altLang="zh-CN" sz="2600" b="1" spc="300" dirty="0">
              <a:solidFill>
                <a:srgbClr val="3D589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39470" y="1483995"/>
            <a:ext cx="10212705" cy="8070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3.</a:t>
            </a:r>
            <a:r>
              <a:rPr lang="zh-CN" altLang="en-US"/>
              <a:t>文中画横线的句子有语病</a:t>
            </a:r>
            <a:r>
              <a:rPr lang="en-US" altLang="zh-CN"/>
              <a:t>，</a:t>
            </a:r>
            <a:r>
              <a:rPr lang="zh-CN" altLang="en-US"/>
              <a:t>请进行修改</a:t>
            </a:r>
            <a:r>
              <a:rPr lang="en-US" altLang="zh-CN"/>
              <a:t>，</a:t>
            </a:r>
            <a:r>
              <a:rPr lang="zh-CN" altLang="en-US"/>
              <a:t>使语言表达准确流畅。可少量增删词语</a:t>
            </a:r>
            <a:r>
              <a:rPr lang="en-US" altLang="zh-CN"/>
              <a:t>，</a:t>
            </a:r>
            <a:r>
              <a:rPr lang="zh-CN" altLang="en-US"/>
              <a:t>不得改变原意。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72160" y="843915"/>
            <a:ext cx="3568065" cy="548005"/>
            <a:chOff x="1216" y="1668"/>
            <a:chExt cx="5619" cy="863"/>
          </a:xfrm>
        </p:grpSpPr>
        <p:sp>
          <p:nvSpPr>
            <p:cNvPr id="9" name="文本框 8"/>
            <p:cNvSpPr txBox="1"/>
            <p:nvPr/>
          </p:nvSpPr>
          <p:spPr>
            <a:xfrm>
              <a:off x="2182" y="1791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14" name="图片 13" descr="模板图标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6" y="1668"/>
              <a:ext cx="869" cy="863"/>
            </a:xfrm>
            <a:prstGeom prst="rect">
              <a:avLst/>
            </a:prstGeom>
          </p:spPr>
        </p:pic>
      </p:grpSp>
      <p:sp>
        <p:nvSpPr>
          <p:cNvPr id="21" name="文本框 20"/>
          <p:cNvSpPr txBox="1"/>
          <p:nvPr/>
        </p:nvSpPr>
        <p:spPr>
          <a:xfrm>
            <a:off x="623570" y="3496945"/>
            <a:ext cx="1018540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【答案】我们不难发现</a:t>
            </a:r>
            <a:r>
              <a:rPr lang="en-US" altLang="zh-CN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文言宜于表现庄重、优雅、含蓄而曲折的情操</a:t>
            </a:r>
            <a:r>
              <a:rPr lang="en-US" altLang="zh-CN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而白话则明快、直率</a:t>
            </a:r>
            <a:r>
              <a:rPr lang="en-US" altLang="zh-CN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富于现实感。</a:t>
            </a:r>
            <a:endParaRPr lang="zh-CN" altLang="en-US" dirty="0">
              <a:solidFill>
                <a:srgbClr val="0070C0"/>
              </a:solidFill>
              <a:uFill>
                <a:solidFill>
                  <a:schemeClr val="bg1"/>
                </a:solidFill>
              </a:u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23570" y="2351405"/>
            <a:ext cx="1018540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/>
              <a:t>【</a:t>
            </a:r>
            <a:r>
              <a:rPr altLang="zh-CN" dirty="0"/>
              <a:t>解析】</a:t>
            </a:r>
            <a:r>
              <a:rPr lang="zh-CN" altLang="en-US" dirty="0"/>
              <a:t>本题考查辨析并修改病句的能力。文中画横线的句子有两处语病</a:t>
            </a:r>
            <a:r>
              <a:rPr lang="en-US" altLang="zh-CN" dirty="0"/>
              <a:t>:</a:t>
            </a:r>
            <a:r>
              <a:rPr lang="zh-CN" altLang="en-US" dirty="0"/>
              <a:t>一是不合逻辑</a:t>
            </a:r>
            <a:r>
              <a:rPr lang="en-US" altLang="zh-CN" dirty="0"/>
              <a:t>，</a:t>
            </a:r>
            <a:r>
              <a:rPr lang="zh-CN" altLang="en-US" dirty="0"/>
              <a:t>应将</a:t>
            </a:r>
            <a:r>
              <a:rPr lang="en-US" altLang="zh-CN" dirty="0"/>
              <a:t>“</a:t>
            </a:r>
            <a:r>
              <a:rPr lang="zh-CN" altLang="en-US" dirty="0"/>
              <a:t>难以发现</a:t>
            </a:r>
            <a:r>
              <a:rPr lang="en-US" altLang="zh-CN" dirty="0"/>
              <a:t>”</a:t>
            </a:r>
            <a:r>
              <a:rPr lang="zh-CN" altLang="en-US" dirty="0"/>
              <a:t>改为</a:t>
            </a:r>
            <a:r>
              <a:rPr lang="en-US" altLang="zh-CN" dirty="0"/>
              <a:t>“</a:t>
            </a:r>
            <a:r>
              <a:rPr lang="zh-CN" altLang="en-US" dirty="0"/>
              <a:t>不难发现</a:t>
            </a:r>
            <a:r>
              <a:rPr lang="en-US" altLang="zh-CN" dirty="0"/>
              <a:t>”;</a:t>
            </a:r>
            <a:r>
              <a:rPr lang="zh-CN" altLang="en-US" dirty="0"/>
              <a:t>二是搭配不当</a:t>
            </a:r>
            <a:r>
              <a:rPr lang="en-US" altLang="zh-CN" dirty="0"/>
              <a:t>，</a:t>
            </a:r>
            <a:r>
              <a:rPr lang="en-US" altLang="zh-CN" dirty="0"/>
              <a:t>“</a:t>
            </a:r>
            <a:r>
              <a:rPr lang="zh-CN" altLang="en-US" dirty="0"/>
              <a:t>浮现</a:t>
            </a:r>
            <a:r>
              <a:rPr lang="en-US" altLang="zh-CN" dirty="0"/>
              <a:t>……</a:t>
            </a:r>
            <a:r>
              <a:rPr lang="zh-CN" altLang="en-US" dirty="0"/>
              <a:t>情操</a:t>
            </a:r>
            <a:r>
              <a:rPr lang="en-US" altLang="zh-CN" dirty="0"/>
              <a:t>”</a:t>
            </a:r>
            <a:r>
              <a:rPr lang="zh-CN" altLang="en-US" dirty="0"/>
              <a:t>应改为</a:t>
            </a:r>
            <a:r>
              <a:rPr lang="en-US" altLang="zh-CN" dirty="0"/>
              <a:t>“</a:t>
            </a:r>
            <a:r>
              <a:rPr lang="zh-CN" altLang="en-US" dirty="0"/>
              <a:t>表现</a:t>
            </a:r>
            <a:r>
              <a:rPr lang="en-US" altLang="zh-CN" dirty="0"/>
              <a:t>……</a:t>
            </a:r>
            <a:r>
              <a:rPr lang="zh-CN" altLang="en-US" dirty="0"/>
              <a:t>情操</a:t>
            </a:r>
            <a:r>
              <a:rPr lang="en-US" altLang="zh-CN" dirty="0"/>
              <a:t>”</a:t>
            </a:r>
            <a:r>
              <a:rPr lang="zh-CN" altLang="en-US" dirty="0"/>
              <a:t>。</a:t>
            </a:r>
            <a:endParaRPr lang="zh-CN" altLang="en-US" dirty="0"/>
          </a:p>
          <a:p>
            <a:pPr algn="l">
              <a:buClrTx/>
              <a:buSzTx/>
              <a:buFontTx/>
            </a:pP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2" grpId="0"/>
      <p:bldP spid="2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39470" y="1340485"/>
            <a:ext cx="10287635" cy="32340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(</a:t>
            </a:r>
            <a:r>
              <a:rPr lang="zh-CN" altLang="en-US"/>
              <a:t>二</a:t>
            </a:r>
            <a:r>
              <a:rPr lang="en-US" altLang="zh-CN"/>
              <a:t>)</a:t>
            </a:r>
            <a:r>
              <a:rPr lang="zh-CN" altLang="en-US"/>
              <a:t>语言文字运用</a:t>
            </a:r>
            <a:r>
              <a:rPr lang="en-US" altLang="en-US"/>
              <a:t>Ⅱ</a:t>
            </a:r>
            <a:endParaRPr lang="en-US" altLang="en-US"/>
          </a:p>
          <a:p>
            <a:pPr>
              <a:lnSpc>
                <a:spcPct val="150000"/>
              </a:lnSpc>
            </a:pPr>
            <a:r>
              <a:rPr lang="zh-CN" altLang="en-US"/>
              <a:t>阅读下面的文字</a:t>
            </a:r>
            <a:r>
              <a:rPr lang="en-US" altLang="zh-CN"/>
              <a:t>，</a:t>
            </a:r>
            <a:r>
              <a:rPr lang="zh-CN" altLang="en-US"/>
              <a:t>完成</a:t>
            </a:r>
            <a:r>
              <a:rPr lang="en-US" altLang="zh-CN"/>
              <a:t>4~5</a:t>
            </a:r>
            <a:r>
              <a:rPr lang="zh-CN" altLang="en-US"/>
              <a:t>题。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en-US" altLang="zh-CN"/>
              <a:t>    </a:t>
            </a:r>
            <a:r>
              <a:rPr lang="zh-CN" altLang="en-US"/>
              <a:t>中国新诗走过的一百年里</a:t>
            </a:r>
            <a:r>
              <a:rPr lang="en-US" altLang="zh-CN"/>
              <a:t>，</a:t>
            </a:r>
            <a:r>
              <a:rPr lang="zh-CN" altLang="en-US"/>
              <a:t>质疑之声</a:t>
            </a:r>
            <a:r>
              <a:rPr lang="zh-CN" altLang="en-US" u="sng"/>
              <a:t>　</a:t>
            </a:r>
            <a:r>
              <a:rPr lang="en-US" altLang="en-US" u="sng"/>
              <a:t>①</a:t>
            </a:r>
            <a:r>
              <a:rPr lang="zh-CN" altLang="en-US" u="sng"/>
              <a:t>　</a:t>
            </a:r>
            <a:r>
              <a:rPr lang="zh-CN" altLang="en-US"/>
              <a:t>。诗人郑敏甚至从源头上对新诗作了否定</a:t>
            </a:r>
            <a:r>
              <a:rPr lang="en-US" altLang="zh-CN"/>
              <a:t>:20</a:t>
            </a:r>
            <a:r>
              <a:rPr lang="zh-CN" altLang="en-US"/>
              <a:t>世纪之所以没能出现</a:t>
            </a:r>
            <a:r>
              <a:rPr lang="en-US" altLang="zh-CN"/>
              <a:t>“</a:t>
            </a:r>
            <a:r>
              <a:rPr lang="zh-CN" altLang="en-US"/>
              <a:t>李白</a:t>
            </a:r>
            <a:r>
              <a:rPr lang="en-US" altLang="zh-CN"/>
              <a:t>”“</a:t>
            </a:r>
            <a:r>
              <a:rPr lang="zh-CN" altLang="en-US"/>
              <a:t>杜甫</a:t>
            </a:r>
            <a:r>
              <a:rPr lang="en-US" altLang="zh-CN"/>
              <a:t>”，</a:t>
            </a:r>
            <a:r>
              <a:rPr lang="zh-CN" altLang="en-US"/>
              <a:t>原因是</a:t>
            </a:r>
            <a:r>
              <a:rPr lang="en-US" altLang="zh-CN"/>
              <a:t>“</a:t>
            </a:r>
            <a:r>
              <a:rPr lang="zh-CN" altLang="en-US"/>
              <a:t>五四</a:t>
            </a:r>
            <a:r>
              <a:rPr lang="en-US" altLang="zh-CN"/>
              <a:t>”</a:t>
            </a:r>
            <a:r>
              <a:rPr lang="zh-CN" altLang="en-US"/>
              <a:t>时期引入了西方文化的末流</a:t>
            </a:r>
            <a:r>
              <a:rPr lang="en-US" altLang="zh-CN"/>
              <a:t>，</a:t>
            </a:r>
            <a:r>
              <a:rPr lang="zh-CN" altLang="en-US"/>
              <a:t>割断传统</a:t>
            </a:r>
            <a:r>
              <a:rPr lang="en-US" altLang="zh-CN"/>
              <a:t>，</a:t>
            </a:r>
            <a:r>
              <a:rPr lang="zh-CN" altLang="en-US"/>
              <a:t>使得白话诗万劫不复。</a:t>
            </a:r>
            <a:r>
              <a:rPr lang="en-US" altLang="en-US"/>
              <a:t> </a:t>
            </a:r>
            <a:endParaRPr lang="en-US" altLang="en-US"/>
          </a:p>
          <a:p>
            <a:pPr>
              <a:lnSpc>
                <a:spcPct val="150000"/>
              </a:lnSpc>
            </a:pPr>
            <a:r>
              <a:rPr lang="en-US" altLang="zh-CN"/>
              <a:t>    </a:t>
            </a:r>
            <a:r>
              <a:rPr lang="zh-CN" altLang="en-US"/>
              <a:t>如此说来</a:t>
            </a:r>
            <a:r>
              <a:rPr lang="en-US" altLang="zh-CN"/>
              <a:t>，</a:t>
            </a:r>
            <a:r>
              <a:rPr lang="zh-CN" altLang="en-US"/>
              <a:t>这真是一部让人沮丧的百年新诗史。但是且慢</a:t>
            </a:r>
            <a:r>
              <a:rPr lang="en-US" altLang="zh-CN"/>
              <a:t>，</a:t>
            </a:r>
            <a:r>
              <a:rPr lang="zh-CN" altLang="en-US"/>
              <a:t>持不同意见者</a:t>
            </a:r>
            <a:r>
              <a:rPr lang="zh-CN" altLang="en-US" u="sng"/>
              <a:t>　</a:t>
            </a:r>
            <a:r>
              <a:rPr lang="en-US" altLang="en-US" u="sng"/>
              <a:t>②</a:t>
            </a:r>
            <a:r>
              <a:rPr lang="zh-CN" altLang="en-US" u="sng"/>
              <a:t>　</a:t>
            </a:r>
            <a:r>
              <a:rPr lang="zh-CN" altLang="en-US"/>
              <a:t>。诗人于坚就坚持认为</a:t>
            </a:r>
            <a:r>
              <a:rPr lang="en-US" altLang="zh-CN"/>
              <a:t>，</a:t>
            </a:r>
            <a:r>
              <a:rPr lang="en-US" altLang="zh-CN"/>
              <a:t>“</a:t>
            </a:r>
            <a:r>
              <a:rPr lang="zh-CN" altLang="en-US"/>
              <a:t>中国</a:t>
            </a:r>
            <a:r>
              <a:rPr lang="en-US" altLang="zh-CN"/>
              <a:t>20</a:t>
            </a:r>
            <a:r>
              <a:rPr lang="zh-CN" altLang="en-US"/>
              <a:t>世纪的所有的文学样式</a:t>
            </a:r>
            <a:r>
              <a:rPr lang="en-US" altLang="zh-CN"/>
              <a:t>，</a:t>
            </a:r>
            <a:r>
              <a:rPr lang="zh-CN" altLang="en-US"/>
              <a:t>小说、散文、戏剧等</a:t>
            </a:r>
            <a:r>
              <a:rPr lang="en-US" altLang="zh-CN"/>
              <a:t>，</a:t>
            </a:r>
            <a:r>
              <a:rPr lang="zh-CN" altLang="en-US"/>
              <a:t>成就最高的是新诗</a:t>
            </a:r>
            <a:r>
              <a:rPr lang="en-US" altLang="zh-CN"/>
              <a:t>，</a:t>
            </a:r>
            <a:r>
              <a:rPr lang="zh-CN" altLang="en-US"/>
              <a:t>被误解最多的是新诗</a:t>
            </a:r>
            <a:r>
              <a:rPr lang="en-US" altLang="zh-CN"/>
              <a:t>，</a:t>
            </a:r>
            <a:r>
              <a:rPr lang="zh-CN" altLang="en-US"/>
              <a:t>被忽略最多的也是新诗</a:t>
            </a:r>
            <a:r>
              <a:rPr lang="en-US" altLang="zh-CN"/>
              <a:t>，</a:t>
            </a:r>
            <a:r>
              <a:rPr lang="zh-CN" altLang="en-US"/>
              <a:t>这正是伟大的迹象</a:t>
            </a:r>
            <a:r>
              <a:rPr lang="en-US" altLang="zh-CN"/>
              <a:t>”</a:t>
            </a:r>
            <a:r>
              <a:rPr lang="zh-CN" altLang="en-US"/>
              <a:t>。</a:t>
            </a:r>
            <a:r>
              <a:rPr lang="en-US" altLang="en-US"/>
              <a:t> </a:t>
            </a:r>
            <a:endParaRPr lang="en-US" altLang="en-US"/>
          </a:p>
          <a:p>
            <a:pPr>
              <a:lnSpc>
                <a:spcPct val="150000"/>
              </a:lnSpc>
            </a:pPr>
            <a:r>
              <a:rPr lang="en-US" altLang="zh-CN"/>
              <a:t>    </a:t>
            </a:r>
            <a:r>
              <a:rPr lang="zh-CN" altLang="en-US"/>
              <a:t>涉及对前辈诗人的具体评价问题</a:t>
            </a:r>
            <a:r>
              <a:rPr lang="en-US" altLang="zh-CN"/>
              <a:t>，</a:t>
            </a:r>
            <a:r>
              <a:rPr lang="zh-CN" altLang="en-US"/>
              <a:t>当下不少诗人对新诗诞生之初的历史成绩</a:t>
            </a:r>
            <a:r>
              <a:rPr lang="zh-CN" altLang="en-US" u="sng"/>
              <a:t>　</a:t>
            </a:r>
            <a:r>
              <a:rPr lang="en-US" altLang="en-US" u="sng"/>
              <a:t>③</a:t>
            </a:r>
            <a:r>
              <a:rPr lang="zh-CN" altLang="en-US" u="sng"/>
              <a:t>　</a:t>
            </a:r>
            <a:r>
              <a:rPr lang="en-US" altLang="zh-CN"/>
              <a:t>，</a:t>
            </a:r>
            <a:r>
              <a:rPr lang="zh-CN" altLang="en-US"/>
              <a:t>如</a:t>
            </a:r>
            <a:r>
              <a:rPr lang="en-US" altLang="zh-CN"/>
              <a:t>“</a:t>
            </a:r>
            <a:r>
              <a:rPr lang="zh-CN" altLang="en-US"/>
              <a:t>用今天的眼光看</a:t>
            </a:r>
            <a:r>
              <a:rPr lang="en-US" altLang="zh-CN"/>
              <a:t>，</a:t>
            </a:r>
            <a:r>
              <a:rPr lang="zh-CN" altLang="en-US"/>
              <a:t>穆旦和徐志摩的诗歌写作都是二三流</a:t>
            </a:r>
            <a:r>
              <a:rPr lang="en-US" altLang="zh-CN"/>
              <a:t>”，</a:t>
            </a:r>
            <a:r>
              <a:rPr lang="zh-CN" altLang="en-US"/>
              <a:t>这种断语相当有代表性。他们用已经大大发展了的现时尺度去审视过去</a:t>
            </a:r>
            <a:r>
              <a:rPr lang="en-US" altLang="zh-CN"/>
              <a:t>，</a:t>
            </a:r>
            <a:r>
              <a:rPr lang="zh-CN" altLang="en-US"/>
              <a:t>忽视了任何接受与评价都不能偏离历史特定语境的原则。</a:t>
            </a:r>
            <a:r>
              <a:rPr lang="en-US" altLang="en-US"/>
              <a:t> </a:t>
            </a:r>
            <a:endParaRPr lang="en-US" altLang="en-US"/>
          </a:p>
        </p:txBody>
      </p:sp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72160" y="843915"/>
            <a:ext cx="3568065" cy="548005"/>
            <a:chOff x="1216" y="1668"/>
            <a:chExt cx="5619" cy="863"/>
          </a:xfrm>
        </p:grpSpPr>
        <p:sp>
          <p:nvSpPr>
            <p:cNvPr id="9" name="文本框 8"/>
            <p:cNvSpPr txBox="1"/>
            <p:nvPr/>
          </p:nvSpPr>
          <p:spPr>
            <a:xfrm>
              <a:off x="2182" y="1791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14" name="图片 13" descr="模板图标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6" y="1668"/>
              <a:ext cx="869" cy="863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39470" y="1483995"/>
            <a:ext cx="10212705" cy="8070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4.</a:t>
            </a:r>
            <a:r>
              <a:rPr lang="zh-CN" altLang="en-US"/>
              <a:t>在上文横线处补写恰当的语句</a:t>
            </a:r>
            <a:r>
              <a:rPr lang="en-US" altLang="zh-CN"/>
              <a:t>，</a:t>
            </a:r>
            <a:r>
              <a:rPr lang="zh-CN" altLang="en-US"/>
              <a:t>使整段文字语意完整连贯</a:t>
            </a:r>
            <a:r>
              <a:rPr lang="en-US" altLang="zh-CN"/>
              <a:t>，</a:t>
            </a:r>
            <a:r>
              <a:rPr lang="zh-CN" altLang="en-US"/>
              <a:t>内容贴切</a:t>
            </a:r>
            <a:r>
              <a:rPr lang="en-US" altLang="zh-CN"/>
              <a:t>，</a:t>
            </a:r>
            <a:r>
              <a:rPr lang="zh-CN" altLang="en-US"/>
              <a:t>逻辑严密</a:t>
            </a:r>
            <a:r>
              <a:rPr lang="en-US" altLang="zh-CN"/>
              <a:t>，</a:t>
            </a:r>
            <a:r>
              <a:rPr lang="zh-CN" altLang="en-US"/>
              <a:t>每处不超过</a:t>
            </a:r>
            <a:r>
              <a:rPr lang="en-US" altLang="zh-CN"/>
              <a:t>8</a:t>
            </a:r>
            <a:r>
              <a:rPr lang="zh-CN" altLang="en-US"/>
              <a:t>个字。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72160" y="843915"/>
            <a:ext cx="3568065" cy="548005"/>
            <a:chOff x="1216" y="1668"/>
            <a:chExt cx="5619" cy="863"/>
          </a:xfrm>
        </p:grpSpPr>
        <p:sp>
          <p:nvSpPr>
            <p:cNvPr id="9" name="文本框 8"/>
            <p:cNvSpPr txBox="1"/>
            <p:nvPr/>
          </p:nvSpPr>
          <p:spPr>
            <a:xfrm>
              <a:off x="2182" y="1791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14" name="图片 13" descr="模板图标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6" y="1668"/>
              <a:ext cx="869" cy="863"/>
            </a:xfrm>
            <a:prstGeom prst="rect">
              <a:avLst/>
            </a:prstGeom>
          </p:spPr>
        </p:pic>
      </p:grpSp>
      <p:sp>
        <p:nvSpPr>
          <p:cNvPr id="2" name="文本框 1"/>
          <p:cNvSpPr txBox="1"/>
          <p:nvPr/>
        </p:nvSpPr>
        <p:spPr>
          <a:xfrm>
            <a:off x="623570" y="2564765"/>
            <a:ext cx="1018540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/>
              <a:t>【</a:t>
            </a:r>
            <a:r>
              <a:rPr altLang="zh-CN" dirty="0"/>
              <a:t>解析】</a:t>
            </a:r>
            <a:r>
              <a:rPr lang="zh-CN" altLang="en-US" dirty="0"/>
              <a:t>本题考查语言表达简明、连贯、准确的能力。</a:t>
            </a:r>
            <a:r>
              <a:rPr lang="en-US" altLang="en-US" dirty="0"/>
              <a:t>①</a:t>
            </a:r>
            <a:r>
              <a:rPr lang="zh-CN" altLang="en-US" dirty="0"/>
              <a:t>处</a:t>
            </a:r>
            <a:r>
              <a:rPr lang="en-US" altLang="zh-CN" dirty="0"/>
              <a:t>，</a:t>
            </a:r>
            <a:r>
              <a:rPr lang="zh-CN" altLang="en-US" dirty="0"/>
              <a:t>根据后文</a:t>
            </a:r>
            <a:r>
              <a:rPr lang="en-US" altLang="zh-CN" dirty="0"/>
              <a:t>“</a:t>
            </a:r>
            <a:r>
              <a:rPr lang="zh-CN" altLang="en-US" dirty="0"/>
              <a:t>诗人郑敏甚至从源头上对新诗作了否定</a:t>
            </a:r>
            <a:r>
              <a:rPr lang="en-US" altLang="zh-CN" dirty="0"/>
              <a:t>”“</a:t>
            </a:r>
            <a:r>
              <a:rPr lang="zh-CN" altLang="en-US" dirty="0"/>
              <a:t>割断传统</a:t>
            </a:r>
            <a:r>
              <a:rPr lang="en-US" altLang="zh-CN" dirty="0"/>
              <a:t>，</a:t>
            </a:r>
            <a:r>
              <a:rPr lang="zh-CN" altLang="en-US" dirty="0"/>
              <a:t>使得白话诗万劫不复</a:t>
            </a:r>
            <a:r>
              <a:rPr lang="en-US" altLang="zh-CN" dirty="0"/>
              <a:t>”</a:t>
            </a:r>
            <a:r>
              <a:rPr lang="zh-CN" altLang="en-US" dirty="0"/>
              <a:t>可知</a:t>
            </a:r>
            <a:r>
              <a:rPr lang="en-US" altLang="zh-CN" dirty="0"/>
              <a:t>，</a:t>
            </a:r>
            <a:r>
              <a:rPr lang="zh-CN" altLang="en-US" dirty="0"/>
              <a:t>有些人对新诗存有质疑</a:t>
            </a:r>
            <a:r>
              <a:rPr lang="en-US" altLang="zh-CN" dirty="0"/>
              <a:t>，</a:t>
            </a:r>
            <a:r>
              <a:rPr lang="zh-CN" altLang="en-US" dirty="0"/>
              <a:t>再结合前文</a:t>
            </a:r>
            <a:r>
              <a:rPr lang="en-US" altLang="zh-CN" dirty="0"/>
              <a:t>“</a:t>
            </a:r>
            <a:r>
              <a:rPr lang="zh-CN" altLang="en-US" dirty="0"/>
              <a:t>走过的一百年里</a:t>
            </a:r>
            <a:r>
              <a:rPr lang="en-US" altLang="zh-CN" dirty="0"/>
              <a:t>”，</a:t>
            </a:r>
            <a:r>
              <a:rPr lang="zh-CN" altLang="en-US" dirty="0"/>
              <a:t>此处可填写</a:t>
            </a:r>
            <a:r>
              <a:rPr lang="en-US" altLang="zh-CN" dirty="0"/>
              <a:t>“</a:t>
            </a:r>
            <a:r>
              <a:rPr lang="zh-CN" altLang="en-US" dirty="0"/>
              <a:t>似乎从未断过</a:t>
            </a:r>
            <a:r>
              <a:rPr lang="en-US" altLang="zh-CN" dirty="0"/>
              <a:t>”</a:t>
            </a:r>
            <a:r>
              <a:rPr lang="zh-CN" altLang="en-US" dirty="0"/>
              <a:t>之类的语句。</a:t>
            </a:r>
            <a:r>
              <a:rPr lang="en-US" altLang="en-US" dirty="0"/>
              <a:t>②</a:t>
            </a:r>
            <a:r>
              <a:rPr lang="zh-CN" altLang="en-US" dirty="0"/>
              <a:t>处</a:t>
            </a:r>
            <a:r>
              <a:rPr lang="en-US" altLang="zh-CN" dirty="0"/>
              <a:t>，</a:t>
            </a:r>
            <a:r>
              <a:rPr lang="en-US" altLang="zh-CN" dirty="0"/>
              <a:t>“</a:t>
            </a:r>
            <a:r>
              <a:rPr lang="zh-CN" altLang="en-US" dirty="0"/>
              <a:t>但是</a:t>
            </a:r>
            <a:r>
              <a:rPr lang="en-US" altLang="zh-CN" dirty="0"/>
              <a:t>”</a:t>
            </a:r>
            <a:r>
              <a:rPr lang="zh-CN" altLang="en-US" dirty="0"/>
              <a:t>表示转折关系</a:t>
            </a:r>
            <a:r>
              <a:rPr lang="en-US" altLang="zh-CN" dirty="0"/>
              <a:t>，</a:t>
            </a:r>
            <a:r>
              <a:rPr lang="zh-CN" altLang="en-US" dirty="0"/>
              <a:t>上文是说对新诗的质疑</a:t>
            </a:r>
            <a:r>
              <a:rPr lang="en-US" altLang="zh-CN" dirty="0"/>
              <a:t>，</a:t>
            </a:r>
            <a:r>
              <a:rPr lang="zh-CN" altLang="en-US" dirty="0"/>
              <a:t>此处应是对新诗的肯定</a:t>
            </a:r>
            <a:r>
              <a:rPr lang="en-US" altLang="zh-CN" dirty="0"/>
              <a:t>，</a:t>
            </a:r>
            <a:r>
              <a:rPr lang="zh-CN" altLang="en-US" dirty="0"/>
              <a:t>根据该处</a:t>
            </a:r>
            <a:r>
              <a:rPr lang="en-US" altLang="zh-CN" dirty="0"/>
              <a:t>“</a:t>
            </a:r>
            <a:r>
              <a:rPr lang="zh-CN" altLang="en-US" dirty="0"/>
              <a:t>持不同意见者</a:t>
            </a:r>
            <a:r>
              <a:rPr lang="en-US" altLang="zh-CN" dirty="0"/>
              <a:t>”</a:t>
            </a:r>
            <a:r>
              <a:rPr lang="zh-CN" altLang="en-US" dirty="0"/>
              <a:t>可推知</a:t>
            </a:r>
            <a:r>
              <a:rPr lang="en-US" altLang="zh-CN" dirty="0"/>
              <a:t>，</a:t>
            </a:r>
            <a:r>
              <a:rPr lang="zh-CN" altLang="en-US" dirty="0"/>
              <a:t>该处可填写</a:t>
            </a:r>
            <a:r>
              <a:rPr lang="en-US" altLang="zh-CN" dirty="0"/>
              <a:t>“</a:t>
            </a:r>
            <a:r>
              <a:rPr lang="zh-CN" altLang="en-US" dirty="0"/>
              <a:t>也大有人在</a:t>
            </a:r>
            <a:r>
              <a:rPr lang="en-US" altLang="zh-CN" dirty="0"/>
              <a:t>”</a:t>
            </a:r>
            <a:r>
              <a:rPr lang="zh-CN" altLang="en-US" dirty="0"/>
              <a:t>之类的语句。</a:t>
            </a:r>
            <a:r>
              <a:rPr lang="en-US" altLang="en-US" dirty="0"/>
              <a:t>③</a:t>
            </a:r>
            <a:r>
              <a:rPr lang="zh-CN" altLang="en-US" dirty="0"/>
              <a:t>处</a:t>
            </a:r>
            <a:r>
              <a:rPr lang="en-US" altLang="zh-CN" dirty="0"/>
              <a:t>，</a:t>
            </a:r>
            <a:r>
              <a:rPr lang="en-US" altLang="zh-CN" dirty="0"/>
              <a:t>“</a:t>
            </a:r>
            <a:r>
              <a:rPr lang="zh-CN" altLang="en-US" dirty="0"/>
              <a:t>用今天的眼光看</a:t>
            </a:r>
            <a:r>
              <a:rPr lang="en-US" altLang="zh-CN" dirty="0"/>
              <a:t>，</a:t>
            </a:r>
            <a:r>
              <a:rPr lang="zh-CN" altLang="en-US" dirty="0"/>
              <a:t>穆旦和徐志摩的诗歌写作都是二三流</a:t>
            </a:r>
            <a:r>
              <a:rPr lang="en-US" altLang="zh-CN" dirty="0"/>
              <a:t>”</a:t>
            </a:r>
            <a:r>
              <a:rPr lang="zh-CN" altLang="en-US" dirty="0"/>
              <a:t>是列举当下诗人对前辈诗人的具体评价</a:t>
            </a:r>
            <a:r>
              <a:rPr lang="en-US" altLang="zh-CN" dirty="0"/>
              <a:t>，</a:t>
            </a:r>
            <a:r>
              <a:rPr lang="zh-CN" altLang="en-US" dirty="0"/>
              <a:t>可见他们对新诗诞生之初的历史成绩持否定态度</a:t>
            </a:r>
            <a:r>
              <a:rPr lang="en-US" altLang="zh-CN" dirty="0"/>
              <a:t>，</a:t>
            </a:r>
            <a:r>
              <a:rPr lang="zh-CN" altLang="en-US" dirty="0"/>
              <a:t>故此处可填写</a:t>
            </a:r>
            <a:r>
              <a:rPr lang="en-US" altLang="zh-CN" dirty="0"/>
              <a:t>“</a:t>
            </a:r>
            <a:r>
              <a:rPr lang="zh-CN" altLang="en-US" dirty="0"/>
              <a:t>持否定态度</a:t>
            </a:r>
            <a:r>
              <a:rPr lang="en-US" altLang="zh-CN" dirty="0"/>
              <a:t>”</a:t>
            </a:r>
            <a:r>
              <a:rPr lang="zh-CN" altLang="en-US" dirty="0"/>
              <a:t>之类的语句。</a:t>
            </a:r>
            <a:endParaRPr lang="zh-CN" altLang="en-US" dirty="0"/>
          </a:p>
        </p:txBody>
      </p:sp>
      <p:sp>
        <p:nvSpPr>
          <p:cNvPr id="21" name="文本框 20"/>
          <p:cNvSpPr txBox="1"/>
          <p:nvPr/>
        </p:nvSpPr>
        <p:spPr>
          <a:xfrm>
            <a:off x="551815" y="4507230"/>
            <a:ext cx="1018540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【答案】</a:t>
            </a:r>
            <a:r>
              <a:rPr lang="en-US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①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似乎从未断过　</a:t>
            </a:r>
            <a:r>
              <a:rPr lang="en-US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②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也大有人在　</a:t>
            </a:r>
            <a:r>
              <a:rPr lang="en-US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③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持否定态度</a:t>
            </a:r>
            <a:endParaRPr lang="zh-CN" altLang="en-US" dirty="0">
              <a:solidFill>
                <a:srgbClr val="0070C0"/>
              </a:solidFill>
              <a:uFill>
                <a:solidFill>
                  <a:schemeClr val="bg1"/>
                </a:solidFill>
              </a:u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1" grpId="0"/>
      <p:bldP spid="21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39470" y="1483995"/>
            <a:ext cx="10212705" cy="8070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5.</a:t>
            </a:r>
            <a:r>
              <a:rPr lang="zh-CN" altLang="en-US"/>
              <a:t>请分别用一个否定句概括上文各段的主要意思。每句不超过</a:t>
            </a:r>
            <a:r>
              <a:rPr lang="en-US" altLang="zh-CN"/>
              <a:t>12</a:t>
            </a:r>
            <a:r>
              <a:rPr lang="zh-CN" altLang="en-US"/>
              <a:t>个字。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72160" y="843915"/>
            <a:ext cx="3568065" cy="548005"/>
            <a:chOff x="1216" y="1668"/>
            <a:chExt cx="5619" cy="863"/>
          </a:xfrm>
        </p:grpSpPr>
        <p:sp>
          <p:nvSpPr>
            <p:cNvPr id="9" name="文本框 8"/>
            <p:cNvSpPr txBox="1"/>
            <p:nvPr/>
          </p:nvSpPr>
          <p:spPr>
            <a:xfrm>
              <a:off x="2182" y="1791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14" name="图片 13" descr="模板图标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6" y="1668"/>
              <a:ext cx="869" cy="863"/>
            </a:xfrm>
            <a:prstGeom prst="rect">
              <a:avLst/>
            </a:prstGeom>
          </p:spPr>
        </p:pic>
      </p:grpSp>
      <p:sp>
        <p:nvSpPr>
          <p:cNvPr id="2" name="文本框 1"/>
          <p:cNvSpPr txBox="1"/>
          <p:nvPr/>
        </p:nvSpPr>
        <p:spPr>
          <a:xfrm>
            <a:off x="623570" y="2642235"/>
            <a:ext cx="1018540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/>
              <a:t>【</a:t>
            </a:r>
            <a:r>
              <a:rPr altLang="zh-CN" dirty="0"/>
              <a:t>解析】</a:t>
            </a:r>
            <a:r>
              <a:rPr lang="zh-CN" altLang="en-US" dirty="0"/>
              <a:t>本题考查压缩语段的能力。第</a:t>
            </a:r>
            <a:r>
              <a:rPr lang="en-US" altLang="zh-CN" dirty="0"/>
              <a:t>1</a:t>
            </a:r>
            <a:r>
              <a:rPr lang="zh-CN" altLang="en-US" dirty="0"/>
              <a:t>段</a:t>
            </a:r>
            <a:r>
              <a:rPr lang="en-US" altLang="zh-CN" dirty="0"/>
              <a:t>，</a:t>
            </a:r>
            <a:r>
              <a:rPr lang="zh-CN" altLang="en-US" dirty="0"/>
              <a:t>根据段首</a:t>
            </a:r>
            <a:r>
              <a:rPr lang="en-US" altLang="zh-CN" dirty="0"/>
              <a:t>“</a:t>
            </a:r>
            <a:r>
              <a:rPr lang="zh-CN" altLang="en-US" dirty="0"/>
              <a:t>中国新诗走过的一百年里</a:t>
            </a:r>
            <a:r>
              <a:rPr lang="en-US" altLang="zh-CN" dirty="0"/>
              <a:t>，</a:t>
            </a:r>
            <a:r>
              <a:rPr lang="zh-CN" altLang="en-US" dirty="0"/>
              <a:t>质疑之声</a:t>
            </a:r>
            <a:r>
              <a:rPr lang="en-US" altLang="zh-CN" dirty="0"/>
              <a:t>……”</a:t>
            </a:r>
            <a:r>
              <a:rPr lang="zh-CN" altLang="en-US" dirty="0"/>
              <a:t>及诗人郑敏的否定态度可知</a:t>
            </a:r>
            <a:r>
              <a:rPr lang="en-US" altLang="zh-CN" dirty="0"/>
              <a:t>，</a:t>
            </a:r>
            <a:r>
              <a:rPr lang="zh-CN" altLang="en-US" dirty="0"/>
              <a:t>用否定句概括即为</a:t>
            </a:r>
            <a:r>
              <a:rPr lang="en-US" altLang="zh-CN" dirty="0"/>
              <a:t>“</a:t>
            </a:r>
            <a:r>
              <a:rPr lang="zh-CN" altLang="en-US" dirty="0"/>
              <a:t>很多人不认可新诗成果</a:t>
            </a:r>
            <a:r>
              <a:rPr lang="en-US" altLang="zh-CN" dirty="0"/>
              <a:t>”</a:t>
            </a:r>
            <a:r>
              <a:rPr lang="zh-CN" altLang="en-US" dirty="0"/>
              <a:t>。第</a:t>
            </a:r>
            <a:r>
              <a:rPr lang="en-US" altLang="zh-CN" dirty="0"/>
              <a:t>2</a:t>
            </a:r>
            <a:r>
              <a:rPr lang="zh-CN" altLang="en-US" dirty="0"/>
              <a:t>段</a:t>
            </a:r>
            <a:r>
              <a:rPr lang="en-US" altLang="zh-CN" dirty="0"/>
              <a:t>，</a:t>
            </a:r>
            <a:r>
              <a:rPr lang="zh-CN" altLang="en-US" dirty="0"/>
              <a:t>根据于坚的评价</a:t>
            </a:r>
            <a:r>
              <a:rPr lang="en-US" altLang="zh-CN" dirty="0"/>
              <a:t>“</a:t>
            </a:r>
            <a:r>
              <a:rPr lang="zh-CN" altLang="en-US" dirty="0"/>
              <a:t>成就最高的是新诗</a:t>
            </a:r>
            <a:r>
              <a:rPr lang="en-US" altLang="zh-CN" dirty="0"/>
              <a:t>”“</a:t>
            </a:r>
            <a:r>
              <a:rPr lang="zh-CN" altLang="en-US" dirty="0"/>
              <a:t>这正是伟大的迹象</a:t>
            </a:r>
            <a:r>
              <a:rPr lang="en-US" altLang="zh-CN" dirty="0"/>
              <a:t>”</a:t>
            </a:r>
            <a:r>
              <a:rPr lang="zh-CN" altLang="en-US" dirty="0"/>
              <a:t>可知</a:t>
            </a:r>
            <a:r>
              <a:rPr lang="en-US" altLang="zh-CN" dirty="0"/>
              <a:t>，</a:t>
            </a:r>
            <a:r>
              <a:rPr lang="zh-CN" altLang="en-US" dirty="0"/>
              <a:t>新诗取得了伟大的成就</a:t>
            </a:r>
            <a:r>
              <a:rPr lang="en-US" altLang="zh-CN" dirty="0"/>
              <a:t>，</a:t>
            </a:r>
            <a:r>
              <a:rPr lang="zh-CN" altLang="en-US" dirty="0"/>
              <a:t>用否定句表述为</a:t>
            </a:r>
            <a:r>
              <a:rPr lang="en-US" altLang="zh-CN" dirty="0"/>
              <a:t>“</a:t>
            </a:r>
            <a:r>
              <a:rPr lang="zh-CN" altLang="en-US" dirty="0"/>
              <a:t>不要否认新诗的伟大</a:t>
            </a:r>
            <a:r>
              <a:rPr lang="en-US" altLang="zh-CN" dirty="0"/>
              <a:t>”</a:t>
            </a:r>
            <a:r>
              <a:rPr lang="zh-CN" altLang="en-US" dirty="0"/>
              <a:t>。第</a:t>
            </a:r>
            <a:r>
              <a:rPr lang="en-US" altLang="zh-CN" dirty="0"/>
              <a:t>3</a:t>
            </a:r>
            <a:r>
              <a:rPr lang="zh-CN" altLang="en-US" dirty="0"/>
              <a:t>段</a:t>
            </a:r>
            <a:r>
              <a:rPr lang="en-US" altLang="zh-CN" dirty="0"/>
              <a:t>，</a:t>
            </a:r>
            <a:r>
              <a:rPr lang="zh-CN" altLang="en-US" dirty="0"/>
              <a:t>根据</a:t>
            </a:r>
            <a:r>
              <a:rPr lang="en-US" altLang="zh-CN" dirty="0"/>
              <a:t>“</a:t>
            </a:r>
            <a:r>
              <a:rPr lang="zh-CN" altLang="en-US" dirty="0"/>
              <a:t>涉及对前辈诗人的具体评价问题</a:t>
            </a:r>
            <a:r>
              <a:rPr lang="en-US" altLang="zh-CN" dirty="0"/>
              <a:t>”</a:t>
            </a:r>
            <a:r>
              <a:rPr lang="zh-CN" altLang="en-US" dirty="0"/>
              <a:t>可知</a:t>
            </a:r>
            <a:r>
              <a:rPr lang="en-US" altLang="zh-CN" dirty="0"/>
              <a:t>，</a:t>
            </a:r>
            <a:r>
              <a:rPr lang="zh-CN" altLang="en-US" dirty="0"/>
              <a:t>此段话题是评价新诗。根据</a:t>
            </a:r>
            <a:r>
              <a:rPr lang="en-US" altLang="zh-CN" dirty="0"/>
              <a:t>“</a:t>
            </a:r>
            <a:r>
              <a:rPr lang="zh-CN" altLang="en-US" dirty="0"/>
              <a:t>他们用已经大大发展了的现时尺度去审视过去</a:t>
            </a:r>
            <a:r>
              <a:rPr lang="en-US" altLang="zh-CN" dirty="0"/>
              <a:t>，</a:t>
            </a:r>
            <a:r>
              <a:rPr lang="zh-CN" altLang="en-US" dirty="0"/>
              <a:t>忽视了任何接受与评价都不能偏离历史特定语境的原则</a:t>
            </a:r>
            <a:r>
              <a:rPr lang="en-US" altLang="zh-CN" dirty="0"/>
              <a:t>”</a:t>
            </a:r>
            <a:r>
              <a:rPr lang="zh-CN" altLang="en-US" dirty="0"/>
              <a:t>可知</a:t>
            </a:r>
            <a:r>
              <a:rPr lang="en-US" altLang="zh-CN" dirty="0"/>
              <a:t>，</a:t>
            </a:r>
            <a:r>
              <a:rPr lang="zh-CN" altLang="en-US" dirty="0"/>
              <a:t>当下诗人偏离了历史特定语境的原则去评价新诗。用否定句表述为</a:t>
            </a:r>
            <a:r>
              <a:rPr lang="en-US" altLang="zh-CN" dirty="0"/>
              <a:t>“</a:t>
            </a:r>
            <a:r>
              <a:rPr lang="zh-CN" altLang="en-US" dirty="0"/>
              <a:t>不能偏离历史评价新诗</a:t>
            </a:r>
            <a:r>
              <a:rPr lang="en-US" altLang="zh-CN" dirty="0"/>
              <a:t>”</a:t>
            </a:r>
            <a:r>
              <a:rPr lang="zh-CN" altLang="en-US" dirty="0"/>
              <a:t>。</a:t>
            </a:r>
            <a:endParaRPr lang="zh-CN" altLang="en-US" dirty="0"/>
          </a:p>
        </p:txBody>
      </p:sp>
      <p:sp>
        <p:nvSpPr>
          <p:cNvPr id="21" name="文本框 20"/>
          <p:cNvSpPr txBox="1"/>
          <p:nvPr/>
        </p:nvSpPr>
        <p:spPr>
          <a:xfrm>
            <a:off x="591820" y="4646295"/>
            <a:ext cx="1018540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【答案】</a:t>
            </a:r>
            <a:r>
              <a:rPr lang="en-US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①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很多人不认可新诗成果</a:t>
            </a:r>
            <a:r>
              <a:rPr lang="en-US" altLang="zh-CN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;</a:t>
            </a:r>
            <a:r>
              <a:rPr lang="en-US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②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不要否认新诗的伟大</a:t>
            </a:r>
            <a:r>
              <a:rPr lang="en-US" altLang="zh-CN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;</a:t>
            </a:r>
            <a:r>
              <a:rPr lang="en-US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③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不能偏离历史评价新诗。</a:t>
            </a:r>
            <a:endParaRPr lang="zh-CN" altLang="en-US" dirty="0">
              <a:solidFill>
                <a:srgbClr val="0070C0"/>
              </a:solidFill>
              <a:uFill>
                <a:solidFill>
                  <a:schemeClr val="bg1"/>
                </a:solidFill>
              </a:u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1" grpId="0"/>
      <p:bldP spid="21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405765" y="1054100"/>
            <a:ext cx="10730230" cy="57670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       </a:t>
            </a:r>
            <a:r>
              <a:rPr lang="zh-CN" altLang="en-US" dirty="0"/>
              <a:t>文学类阅读</a:t>
            </a:r>
            <a:endParaRPr lang="zh-CN" altLang="en-US" dirty="0"/>
          </a:p>
          <a:p>
            <a:pPr indent="457200" algn="ctr">
              <a:lnSpc>
                <a:spcPct val="150000"/>
              </a:lnSpc>
            </a:pPr>
            <a:r>
              <a:rPr sz="24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复活的土地</a:t>
            </a:r>
            <a:r>
              <a:rPr sz="2400" b="1" baseline="300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【注】</a:t>
            </a:r>
            <a:endParaRPr sz="2400" b="1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indent="457200" algn="ctr">
              <a:lnSpc>
                <a:spcPct val="150000"/>
              </a:lnSpc>
            </a:pPr>
            <a:r>
              <a:rPr lang="zh-CN" altLang="en-US" sz="1600" dirty="0"/>
              <a:t>艾　青</a:t>
            </a:r>
            <a:endParaRPr lang="zh-CN" altLang="en-US" sz="1600" dirty="0"/>
          </a:p>
          <a:p>
            <a:pPr indent="457200" algn="ctr">
              <a:lnSpc>
                <a:spcPct val="150000"/>
              </a:lnSpc>
            </a:pPr>
            <a:r>
              <a:rPr lang="zh-CN" altLang="en-US" sz="1600" dirty="0"/>
              <a:t>腐朽的日子</a:t>
            </a:r>
            <a:endParaRPr lang="zh-CN" altLang="en-US" sz="1600" dirty="0"/>
          </a:p>
          <a:p>
            <a:pPr indent="457200" algn="ctr">
              <a:lnSpc>
                <a:spcPct val="150000"/>
              </a:lnSpc>
            </a:pPr>
            <a:r>
              <a:rPr lang="zh-CN" altLang="en-US" sz="1600" dirty="0"/>
              <a:t>早已沉到河底</a:t>
            </a:r>
            <a:r>
              <a:rPr lang="en-US" altLang="zh-CN" sz="1600" dirty="0"/>
              <a:t>，</a:t>
            </a:r>
            <a:endParaRPr lang="en-US" altLang="zh-CN" sz="1600" dirty="0"/>
          </a:p>
          <a:p>
            <a:pPr indent="457200" algn="ctr">
              <a:lnSpc>
                <a:spcPct val="150000"/>
              </a:lnSpc>
            </a:pPr>
            <a:r>
              <a:rPr lang="zh-CN" altLang="en-US" sz="1600" dirty="0"/>
              <a:t>让流水冲洗得</a:t>
            </a:r>
            <a:endParaRPr lang="zh-CN" altLang="en-US" sz="1600" dirty="0"/>
          </a:p>
          <a:p>
            <a:pPr indent="457200" algn="ctr">
              <a:lnSpc>
                <a:spcPct val="150000"/>
              </a:lnSpc>
            </a:pPr>
            <a:r>
              <a:rPr lang="zh-CN" altLang="en-US" sz="1600" dirty="0"/>
              <a:t>快要不留痕迹了</a:t>
            </a:r>
            <a:r>
              <a:rPr lang="en-US" altLang="zh-CN" sz="1600" dirty="0"/>
              <a:t>;</a:t>
            </a:r>
            <a:endParaRPr lang="en-US" altLang="zh-CN" sz="1600" dirty="0"/>
          </a:p>
          <a:p>
            <a:pPr indent="457200" algn="ctr">
              <a:lnSpc>
                <a:spcPct val="150000"/>
              </a:lnSpc>
            </a:pPr>
            <a:endParaRPr lang="en-US" altLang="zh-CN" sz="1600" dirty="0"/>
          </a:p>
          <a:p>
            <a:pPr indent="457200" algn="ctr">
              <a:lnSpc>
                <a:spcPct val="150000"/>
              </a:lnSpc>
            </a:pPr>
            <a:r>
              <a:rPr lang="zh-CN" altLang="en-US" sz="1600" dirty="0"/>
              <a:t>河岸上</a:t>
            </a:r>
            <a:endParaRPr lang="zh-CN" altLang="en-US" sz="1600" dirty="0"/>
          </a:p>
          <a:p>
            <a:pPr indent="457200" algn="ctr">
              <a:lnSpc>
                <a:spcPct val="150000"/>
              </a:lnSpc>
            </a:pPr>
            <a:r>
              <a:rPr lang="zh-CN" altLang="en-US" sz="1600" dirty="0"/>
              <a:t>春天的脚步所经过的地方</a:t>
            </a:r>
            <a:r>
              <a:rPr lang="en-US" altLang="zh-CN" sz="1600" dirty="0"/>
              <a:t>，</a:t>
            </a:r>
            <a:endParaRPr lang="en-US" altLang="zh-CN" sz="1600" dirty="0"/>
          </a:p>
          <a:p>
            <a:pPr indent="457200" algn="ctr">
              <a:lnSpc>
                <a:spcPct val="150000"/>
              </a:lnSpc>
            </a:pPr>
            <a:r>
              <a:rPr lang="zh-CN" altLang="en-US" sz="1600" dirty="0"/>
              <a:t>到处是繁花与茂草</a:t>
            </a:r>
            <a:r>
              <a:rPr lang="en-US" altLang="zh-CN" sz="1600" dirty="0"/>
              <a:t>;</a:t>
            </a:r>
            <a:endParaRPr lang="en-US" altLang="zh-CN" sz="1600" dirty="0"/>
          </a:p>
          <a:p>
            <a:pPr indent="457200" algn="ctr">
              <a:lnSpc>
                <a:spcPct val="150000"/>
              </a:lnSpc>
            </a:pPr>
            <a:r>
              <a:rPr lang="zh-CN" altLang="en-US" sz="1600" dirty="0"/>
              <a:t>而从那边的丛林里</a:t>
            </a:r>
            <a:endParaRPr lang="zh-CN" altLang="en-US" sz="1600" dirty="0"/>
          </a:p>
          <a:p>
            <a:pPr indent="457200" algn="ctr">
              <a:lnSpc>
                <a:spcPct val="150000"/>
              </a:lnSpc>
            </a:pPr>
            <a:r>
              <a:rPr lang="zh-CN" altLang="en-US" sz="1600" dirty="0"/>
              <a:t>也传出了</a:t>
            </a:r>
            <a:endParaRPr lang="zh-CN" altLang="en-US" sz="1600" dirty="0"/>
          </a:p>
          <a:p>
            <a:pPr indent="457200" algn="ctr">
              <a:lnSpc>
                <a:spcPct val="150000"/>
              </a:lnSpc>
            </a:pPr>
            <a:r>
              <a:rPr lang="zh-CN" altLang="en-US" sz="1600" dirty="0"/>
              <a:t>忠心于季节的百鸟之</a:t>
            </a:r>
            <a:endParaRPr lang="zh-CN" altLang="en-US" sz="1600" dirty="0"/>
          </a:p>
          <a:p>
            <a:pPr indent="457200" algn="r">
              <a:lnSpc>
                <a:spcPct val="150000"/>
              </a:lnSpc>
            </a:pPr>
            <a:endParaRPr lang="zh-CN" altLang="en-US" sz="1600" dirty="0"/>
          </a:p>
        </p:txBody>
      </p:sp>
      <p:grpSp>
        <p:nvGrpSpPr>
          <p:cNvPr id="21" name="组合 20"/>
          <p:cNvGrpSpPr/>
          <p:nvPr/>
        </p:nvGrpSpPr>
        <p:grpSpPr>
          <a:xfrm>
            <a:off x="335915" y="771525"/>
            <a:ext cx="3568065" cy="613410"/>
            <a:chOff x="1216" y="1452"/>
            <a:chExt cx="5619" cy="966"/>
          </a:xfrm>
        </p:grpSpPr>
        <p:sp>
          <p:nvSpPr>
            <p:cNvPr id="22" name="文本框 21"/>
            <p:cNvSpPr txBox="1"/>
            <p:nvPr>
              <p:custDataLst>
                <p:tags r:id="rId3"/>
              </p:custDataLst>
            </p:nvPr>
          </p:nvSpPr>
          <p:spPr>
            <a:xfrm>
              <a:off x="2182" y="1452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23" name="图片 22" descr="模板图标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1216" y="1555"/>
              <a:ext cx="869" cy="863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405765" y="1197610"/>
            <a:ext cx="10730230" cy="54927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457200" algn="ctr">
              <a:lnSpc>
                <a:spcPct val="150000"/>
              </a:lnSpc>
            </a:pPr>
            <a:r>
              <a:rPr lang="zh-CN" altLang="en-US" dirty="0">
                <a:sym typeface="+mn-ea"/>
              </a:rPr>
              <a:t>高亢的歌唱。</a:t>
            </a:r>
            <a:endParaRPr lang="zh-CN" altLang="en-US" dirty="0">
              <a:sym typeface="+mn-ea"/>
            </a:endParaRPr>
          </a:p>
          <a:p>
            <a:pPr indent="457200" algn="ctr">
              <a:lnSpc>
                <a:spcPct val="150000"/>
              </a:lnSpc>
            </a:pPr>
            <a:endParaRPr lang="zh-CN" altLang="en-US" dirty="0">
              <a:sym typeface="+mn-ea"/>
            </a:endParaRPr>
          </a:p>
          <a:p>
            <a:pPr indent="457200" algn="ctr">
              <a:lnSpc>
                <a:spcPct val="150000"/>
              </a:lnSpc>
            </a:pPr>
            <a:r>
              <a:rPr lang="zh-CN" altLang="en-US" dirty="0">
                <a:sym typeface="+mn-ea"/>
              </a:rPr>
              <a:t>播种者呵是应该播种的时候了</a:t>
            </a:r>
            <a:r>
              <a:rPr lang="en-US" altLang="zh-CN" dirty="0">
                <a:sym typeface="+mn-ea"/>
              </a:rPr>
              <a:t>，</a:t>
            </a:r>
            <a:endParaRPr lang="en-US" altLang="zh-CN" dirty="0">
              <a:sym typeface="+mn-ea"/>
            </a:endParaRPr>
          </a:p>
          <a:p>
            <a:pPr indent="457200" algn="ctr">
              <a:lnSpc>
                <a:spcPct val="150000"/>
              </a:lnSpc>
            </a:pPr>
            <a:r>
              <a:rPr lang="zh-CN" altLang="en-US" dirty="0">
                <a:sym typeface="+mn-ea"/>
              </a:rPr>
              <a:t>为了我们肯辛勤地劳作</a:t>
            </a:r>
            <a:endParaRPr lang="zh-CN" altLang="en-US" dirty="0">
              <a:sym typeface="+mn-ea"/>
            </a:endParaRPr>
          </a:p>
          <a:p>
            <a:pPr indent="457200" algn="ctr">
              <a:lnSpc>
                <a:spcPct val="150000"/>
              </a:lnSpc>
            </a:pPr>
            <a:r>
              <a:rPr lang="zh-CN" altLang="en-US" dirty="0">
                <a:sym typeface="+mn-ea"/>
              </a:rPr>
              <a:t>大地将孕育</a:t>
            </a:r>
            <a:endParaRPr lang="zh-CN" altLang="en-US" dirty="0">
              <a:sym typeface="+mn-ea"/>
            </a:endParaRPr>
          </a:p>
          <a:p>
            <a:pPr indent="457200" algn="ctr">
              <a:lnSpc>
                <a:spcPct val="150000"/>
              </a:lnSpc>
            </a:pPr>
            <a:r>
              <a:rPr lang="zh-CN" altLang="en-US" dirty="0">
                <a:sym typeface="+mn-ea"/>
              </a:rPr>
              <a:t>金色的颗粒。</a:t>
            </a:r>
            <a:endParaRPr lang="zh-CN" altLang="en-US" dirty="0">
              <a:sym typeface="+mn-ea"/>
            </a:endParaRPr>
          </a:p>
          <a:p>
            <a:pPr indent="457200" algn="ctr">
              <a:lnSpc>
                <a:spcPct val="150000"/>
              </a:lnSpc>
            </a:pPr>
            <a:endParaRPr lang="zh-CN" altLang="en-US" dirty="0">
              <a:sym typeface="+mn-ea"/>
            </a:endParaRPr>
          </a:p>
          <a:p>
            <a:pPr indent="457200" algn="ctr">
              <a:lnSpc>
                <a:spcPct val="150000"/>
              </a:lnSpc>
            </a:pPr>
            <a:r>
              <a:rPr lang="zh-CN" altLang="en-US" dirty="0">
                <a:sym typeface="+mn-ea"/>
              </a:rPr>
              <a:t>就在此刻</a:t>
            </a:r>
            <a:r>
              <a:rPr lang="en-US" altLang="zh-CN" dirty="0">
                <a:sym typeface="+mn-ea"/>
              </a:rPr>
              <a:t>，</a:t>
            </a:r>
            <a:endParaRPr lang="en-US" altLang="zh-CN" dirty="0">
              <a:sym typeface="+mn-ea"/>
            </a:endParaRPr>
          </a:p>
          <a:p>
            <a:pPr indent="457200" algn="ctr">
              <a:lnSpc>
                <a:spcPct val="150000"/>
              </a:lnSpc>
            </a:pPr>
            <a:r>
              <a:rPr lang="zh-CN" altLang="en-US" dirty="0">
                <a:sym typeface="+mn-ea"/>
              </a:rPr>
              <a:t>你</a:t>
            </a:r>
            <a:r>
              <a:rPr lang="en-US" altLang="zh-CN" dirty="0">
                <a:sym typeface="+mn-ea"/>
              </a:rPr>
              <a:t>——</a:t>
            </a:r>
            <a:r>
              <a:rPr lang="zh-CN" altLang="en-US" dirty="0">
                <a:sym typeface="+mn-ea"/>
              </a:rPr>
              <a:t>悲哀的诗人呀</a:t>
            </a:r>
            <a:r>
              <a:rPr lang="en-US" altLang="zh-CN" dirty="0">
                <a:sym typeface="+mn-ea"/>
              </a:rPr>
              <a:t>，</a:t>
            </a:r>
            <a:endParaRPr lang="en-US" altLang="zh-CN" dirty="0">
              <a:sym typeface="+mn-ea"/>
            </a:endParaRPr>
          </a:p>
          <a:p>
            <a:pPr indent="457200" algn="ctr">
              <a:lnSpc>
                <a:spcPct val="150000"/>
              </a:lnSpc>
            </a:pPr>
            <a:r>
              <a:rPr lang="zh-CN" altLang="en-US" dirty="0">
                <a:sym typeface="+mn-ea"/>
              </a:rPr>
              <a:t>也应该拂去往日的忧郁</a:t>
            </a:r>
            <a:r>
              <a:rPr lang="en-US" altLang="zh-CN" dirty="0">
                <a:sym typeface="+mn-ea"/>
              </a:rPr>
              <a:t>，</a:t>
            </a:r>
            <a:endParaRPr lang="en-US" altLang="zh-CN" dirty="0">
              <a:sym typeface="+mn-ea"/>
            </a:endParaRPr>
          </a:p>
          <a:p>
            <a:pPr indent="457200" algn="ctr">
              <a:lnSpc>
                <a:spcPct val="150000"/>
              </a:lnSpc>
            </a:pPr>
            <a:r>
              <a:rPr lang="zh-CN" altLang="en-US" dirty="0">
                <a:sym typeface="+mn-ea"/>
              </a:rPr>
              <a:t>让希望苏醒在你自己的</a:t>
            </a:r>
            <a:endParaRPr lang="zh-CN" altLang="en-US" dirty="0">
              <a:sym typeface="+mn-ea"/>
            </a:endParaRPr>
          </a:p>
          <a:p>
            <a:pPr indent="457200" algn="ctr">
              <a:lnSpc>
                <a:spcPct val="150000"/>
              </a:lnSpc>
            </a:pPr>
            <a:r>
              <a:rPr lang="zh-CN" altLang="en-US" dirty="0">
                <a:sym typeface="+mn-ea"/>
              </a:rPr>
              <a:t>久久负伤着的心里</a:t>
            </a:r>
            <a:r>
              <a:rPr lang="en-US" altLang="zh-CN" dirty="0">
                <a:sym typeface="+mn-ea"/>
              </a:rPr>
              <a:t>:</a:t>
            </a:r>
            <a:endParaRPr lang="en-US" altLang="zh-CN" dirty="0"/>
          </a:p>
          <a:p>
            <a:pPr indent="457200" algn="r">
              <a:lnSpc>
                <a:spcPct val="150000"/>
              </a:lnSpc>
            </a:pPr>
            <a:endParaRPr lang="zh-CN" altLang="en-US" dirty="0"/>
          </a:p>
        </p:txBody>
      </p:sp>
      <p:grpSp>
        <p:nvGrpSpPr>
          <p:cNvPr id="21" name="组合 20"/>
          <p:cNvGrpSpPr/>
          <p:nvPr/>
        </p:nvGrpSpPr>
        <p:grpSpPr>
          <a:xfrm>
            <a:off x="335915" y="836930"/>
            <a:ext cx="3568065" cy="548005"/>
            <a:chOff x="1216" y="1555"/>
            <a:chExt cx="5619" cy="863"/>
          </a:xfrm>
        </p:grpSpPr>
        <p:sp>
          <p:nvSpPr>
            <p:cNvPr id="22" name="文本框 21"/>
            <p:cNvSpPr txBox="1"/>
            <p:nvPr>
              <p:custDataLst>
                <p:tags r:id="rId3"/>
              </p:custDataLst>
            </p:nvPr>
          </p:nvSpPr>
          <p:spPr>
            <a:xfrm>
              <a:off x="2182" y="1565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23" name="图片 22" descr="模板图标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1216" y="1555"/>
              <a:ext cx="869" cy="863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405765" y="1197610"/>
            <a:ext cx="10730230" cy="41052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      </a:t>
            </a:r>
            <a:r>
              <a:rPr lang="zh-CN" altLang="en-US" dirty="0"/>
              <a:t>因为</a:t>
            </a:r>
            <a:r>
              <a:rPr lang="en-US" altLang="zh-CN" dirty="0"/>
              <a:t>，</a:t>
            </a:r>
            <a:r>
              <a:rPr lang="zh-CN" altLang="en-US" dirty="0"/>
              <a:t>我们的曾经死了的大地</a:t>
            </a:r>
            <a:r>
              <a:rPr lang="en-US" altLang="zh-CN" dirty="0"/>
              <a:t>，</a:t>
            </a:r>
            <a:endParaRPr lang="en-US" altLang="zh-CN" dirty="0"/>
          </a:p>
          <a:p>
            <a:pPr indent="457200" algn="ctr">
              <a:lnSpc>
                <a:spcPct val="150000"/>
              </a:lnSpc>
            </a:pPr>
            <a:r>
              <a:rPr lang="zh-CN" altLang="en-US" dirty="0"/>
              <a:t>在明朗的天空下</a:t>
            </a:r>
            <a:endParaRPr lang="zh-CN" altLang="en-US" dirty="0"/>
          </a:p>
          <a:p>
            <a:pPr indent="457200" algn="ctr">
              <a:lnSpc>
                <a:spcPct val="150000"/>
              </a:lnSpc>
            </a:pPr>
            <a:r>
              <a:rPr lang="zh-CN" altLang="en-US" dirty="0"/>
              <a:t>已复活了</a:t>
            </a:r>
            <a:r>
              <a:rPr lang="en-US" altLang="zh-CN" dirty="0"/>
              <a:t>!</a:t>
            </a:r>
            <a:endParaRPr lang="en-US" altLang="zh-CN" dirty="0"/>
          </a:p>
          <a:p>
            <a:pPr indent="457200" algn="ctr">
              <a:lnSpc>
                <a:spcPct val="150000"/>
              </a:lnSpc>
            </a:pPr>
            <a:r>
              <a:rPr lang="en-US" altLang="zh-CN" dirty="0"/>
              <a:t>——</a:t>
            </a:r>
            <a:r>
              <a:rPr lang="zh-CN" altLang="en-US" dirty="0"/>
              <a:t>苦难也已成为记忆</a:t>
            </a:r>
            <a:r>
              <a:rPr lang="en-US" altLang="zh-CN" dirty="0"/>
              <a:t>，</a:t>
            </a:r>
            <a:endParaRPr lang="en-US" altLang="zh-CN" dirty="0"/>
          </a:p>
          <a:p>
            <a:pPr indent="457200" algn="ctr">
              <a:lnSpc>
                <a:spcPct val="150000"/>
              </a:lnSpc>
            </a:pPr>
            <a:r>
              <a:rPr lang="zh-CN" altLang="en-US" dirty="0"/>
              <a:t>在它温热的胸膛里</a:t>
            </a:r>
            <a:endParaRPr lang="zh-CN" altLang="en-US" dirty="0"/>
          </a:p>
          <a:p>
            <a:pPr indent="457200" algn="ctr">
              <a:lnSpc>
                <a:spcPct val="150000"/>
              </a:lnSpc>
            </a:pPr>
            <a:r>
              <a:rPr lang="zh-CN" altLang="en-US" dirty="0"/>
              <a:t>重新漩流着的</a:t>
            </a:r>
            <a:endParaRPr lang="zh-CN" altLang="en-US" dirty="0"/>
          </a:p>
          <a:p>
            <a:pPr indent="457200" algn="ctr">
              <a:lnSpc>
                <a:spcPct val="150000"/>
              </a:lnSpc>
            </a:pPr>
            <a:r>
              <a:rPr lang="zh-CN" altLang="en-US" dirty="0"/>
              <a:t>将是战斗者的血液。</a:t>
            </a:r>
            <a:endParaRPr lang="zh-CN" altLang="en-US" dirty="0"/>
          </a:p>
          <a:p>
            <a:pPr indent="457200" algn="r">
              <a:lnSpc>
                <a:spcPct val="150000"/>
              </a:lnSpc>
            </a:pPr>
            <a:r>
              <a:rPr lang="zh-CN" altLang="en-US" sz="1600" dirty="0"/>
              <a:t>一九三七年七月六日</a:t>
            </a:r>
            <a:r>
              <a:rPr lang="en-US" altLang="zh-CN" sz="1600" dirty="0"/>
              <a:t>，</a:t>
            </a:r>
            <a:r>
              <a:rPr lang="zh-CN" altLang="en-US" sz="1600" dirty="0"/>
              <a:t>沪杭路上</a:t>
            </a:r>
            <a:endParaRPr lang="zh-CN" altLang="en-US" sz="1600" dirty="0"/>
          </a:p>
          <a:p>
            <a:pPr indent="457200" algn="ctr">
              <a:lnSpc>
                <a:spcPct val="150000"/>
              </a:lnSpc>
            </a:pPr>
            <a:r>
              <a:rPr lang="zh-CN" altLang="en-US" dirty="0"/>
              <a:t>　　【注】</a:t>
            </a:r>
            <a:r>
              <a:rPr lang="en-US" altLang="zh-CN" dirty="0"/>
              <a:t>1937</a:t>
            </a:r>
            <a:r>
              <a:rPr lang="zh-CN" altLang="en-US" dirty="0"/>
              <a:t>年</a:t>
            </a:r>
            <a:r>
              <a:rPr lang="en-US" altLang="zh-CN" dirty="0"/>
              <a:t>，</a:t>
            </a:r>
            <a:r>
              <a:rPr lang="zh-CN" altLang="en-US" dirty="0"/>
              <a:t>艾青在沪杭路车厢里写下这首《复活的土地》</a:t>
            </a:r>
            <a:r>
              <a:rPr lang="en-US" altLang="zh-CN" dirty="0"/>
              <a:t>，</a:t>
            </a:r>
            <a:r>
              <a:rPr lang="zh-CN" altLang="en-US" dirty="0"/>
              <a:t>预言伟大的抗日民族解放战争即将来临。他的预言得到了证实</a:t>
            </a:r>
            <a:r>
              <a:rPr lang="en-US" altLang="zh-CN" dirty="0"/>
              <a:t>，</a:t>
            </a:r>
            <a:r>
              <a:rPr lang="zh-CN" altLang="en-US" dirty="0"/>
              <a:t>第二天在古老的卢沟桥响起了划破历史长空的枪声。</a:t>
            </a:r>
            <a:endParaRPr lang="zh-CN" altLang="en-US" dirty="0"/>
          </a:p>
        </p:txBody>
      </p:sp>
      <p:grpSp>
        <p:nvGrpSpPr>
          <p:cNvPr id="21" name="组合 20"/>
          <p:cNvGrpSpPr/>
          <p:nvPr/>
        </p:nvGrpSpPr>
        <p:grpSpPr>
          <a:xfrm>
            <a:off x="335915" y="836930"/>
            <a:ext cx="3568065" cy="548005"/>
            <a:chOff x="1216" y="1555"/>
            <a:chExt cx="5619" cy="863"/>
          </a:xfrm>
        </p:grpSpPr>
        <p:sp>
          <p:nvSpPr>
            <p:cNvPr id="22" name="文本框 21"/>
            <p:cNvSpPr txBox="1"/>
            <p:nvPr>
              <p:custDataLst>
                <p:tags r:id="rId3"/>
              </p:custDataLst>
            </p:nvPr>
          </p:nvSpPr>
          <p:spPr>
            <a:xfrm>
              <a:off x="2182" y="1565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23" name="图片 22" descr="模板图标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1216" y="1555"/>
              <a:ext cx="869" cy="863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39470" y="1340485"/>
            <a:ext cx="10847705" cy="8070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6.</a:t>
            </a:r>
            <a:r>
              <a:rPr lang="zh-CN" altLang="en-US"/>
              <a:t>下列对本诗相关内容的理解</a:t>
            </a:r>
            <a:r>
              <a:rPr lang="en-US" altLang="zh-CN"/>
              <a:t>，</a:t>
            </a:r>
            <a:r>
              <a:rPr lang="zh-CN" altLang="en-US"/>
              <a:t>不正确的一项是</a:t>
            </a:r>
            <a:r>
              <a:rPr lang="en-US" altLang="zh-CN"/>
              <a:t>	(</a:t>
            </a:r>
            <a:r>
              <a:rPr lang="zh-CN" altLang="en-US"/>
              <a:t>　　</a:t>
            </a:r>
            <a:r>
              <a:rPr lang="en-US" altLang="zh-CN"/>
              <a:t>)</a:t>
            </a:r>
            <a:endParaRPr lang="en-US" altLang="zh-CN"/>
          </a:p>
          <a:p>
            <a:pPr>
              <a:lnSpc>
                <a:spcPct val="150000"/>
              </a:lnSpc>
            </a:pPr>
            <a:r>
              <a:rPr lang="en-US" altLang="zh-CN"/>
              <a:t>A.“</a:t>
            </a:r>
            <a:r>
              <a:rPr lang="zh-CN" altLang="en-US"/>
              <a:t>腐朽的日子</a:t>
            </a:r>
            <a:r>
              <a:rPr lang="en-US" altLang="zh-CN"/>
              <a:t>/</a:t>
            </a:r>
            <a:r>
              <a:rPr lang="zh-CN" altLang="en-US"/>
              <a:t>早已沉到河底</a:t>
            </a:r>
            <a:r>
              <a:rPr lang="en-US" altLang="zh-CN"/>
              <a:t>”，</a:t>
            </a:r>
            <a:r>
              <a:rPr lang="zh-CN" altLang="en-US"/>
              <a:t>诗歌开篇语出惊人</a:t>
            </a:r>
            <a:r>
              <a:rPr lang="en-US" altLang="zh-CN"/>
              <a:t>，</a:t>
            </a:r>
            <a:r>
              <a:rPr lang="zh-CN" altLang="en-US"/>
              <a:t>预言腐朽的生活即将结束</a:t>
            </a:r>
            <a:r>
              <a:rPr lang="en-US" altLang="zh-CN"/>
              <a:t>，</a:t>
            </a:r>
            <a:r>
              <a:rPr lang="zh-CN" altLang="en-US"/>
              <a:t>表达了对民族美好的未来充满信心。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en-US" altLang="zh-CN"/>
              <a:t>B.“</a:t>
            </a:r>
            <a:r>
              <a:rPr lang="zh-CN" altLang="en-US"/>
              <a:t>春天的脚步所经过的地方</a:t>
            </a:r>
            <a:r>
              <a:rPr lang="en-US" altLang="zh-CN"/>
              <a:t>，</a:t>
            </a:r>
            <a:r>
              <a:rPr lang="en-US" altLang="zh-CN"/>
              <a:t>/</a:t>
            </a:r>
            <a:r>
              <a:rPr lang="zh-CN" altLang="en-US"/>
              <a:t>到处是繁花与茂草</a:t>
            </a:r>
            <a:r>
              <a:rPr lang="en-US" altLang="zh-CN"/>
              <a:t>”，</a:t>
            </a:r>
            <a:r>
              <a:rPr lang="zh-CN" altLang="en-US"/>
              <a:t>通过写河岸上欣欣向荣的春景</a:t>
            </a:r>
            <a:r>
              <a:rPr lang="en-US" altLang="zh-CN"/>
              <a:t>，</a:t>
            </a:r>
            <a:r>
              <a:rPr lang="zh-CN" altLang="en-US"/>
              <a:t>表达对民族觉醒的乐观态度。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en-US" altLang="zh-CN"/>
              <a:t>C.“</a:t>
            </a:r>
            <a:r>
              <a:rPr lang="zh-CN" altLang="en-US"/>
              <a:t>播种者呵</a:t>
            </a:r>
            <a:r>
              <a:rPr lang="en-US" altLang="zh-CN"/>
              <a:t>/</a:t>
            </a:r>
            <a:r>
              <a:rPr lang="zh-CN" altLang="en-US"/>
              <a:t>是应该播种的时候了</a:t>
            </a:r>
            <a:r>
              <a:rPr lang="en-US" altLang="zh-CN"/>
              <a:t>”，</a:t>
            </a:r>
            <a:r>
              <a:rPr lang="zh-CN" altLang="en-US"/>
              <a:t>诗人呼吁播种者及时播种</a:t>
            </a:r>
            <a:r>
              <a:rPr lang="en-US" altLang="zh-CN"/>
              <a:t>，</a:t>
            </a:r>
            <a:r>
              <a:rPr lang="zh-CN" altLang="en-US"/>
              <a:t>就是呼吁人民大众为了民族的复兴而奋起抗争。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en-US" altLang="zh-CN"/>
              <a:t>D.“</a:t>
            </a:r>
            <a:r>
              <a:rPr lang="zh-CN" altLang="en-US"/>
              <a:t>在它温热的胸膛里</a:t>
            </a:r>
            <a:r>
              <a:rPr lang="en-US" altLang="zh-CN"/>
              <a:t>/</a:t>
            </a:r>
            <a:r>
              <a:rPr lang="zh-CN" altLang="en-US"/>
              <a:t>重新漩流着的</a:t>
            </a:r>
            <a:r>
              <a:rPr lang="en-US" altLang="zh-CN"/>
              <a:t>/</a:t>
            </a:r>
            <a:r>
              <a:rPr lang="zh-CN" altLang="en-US"/>
              <a:t>将是战斗者的血液</a:t>
            </a:r>
            <a:r>
              <a:rPr lang="en-US" altLang="zh-CN"/>
              <a:t>”，</a:t>
            </a:r>
            <a:r>
              <a:rPr lang="zh-CN" altLang="en-US"/>
              <a:t>写出了诗人为民族的奋起不惜献出自己生命的决心。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72160" y="843915"/>
            <a:ext cx="3568065" cy="548005"/>
            <a:chOff x="1216" y="1668"/>
            <a:chExt cx="5619" cy="863"/>
          </a:xfrm>
        </p:grpSpPr>
        <p:sp>
          <p:nvSpPr>
            <p:cNvPr id="9" name="文本框 8"/>
            <p:cNvSpPr txBox="1"/>
            <p:nvPr/>
          </p:nvSpPr>
          <p:spPr>
            <a:xfrm>
              <a:off x="2182" y="1791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14" name="图片 13" descr="模板图标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6" y="1668"/>
              <a:ext cx="869" cy="863"/>
            </a:xfrm>
            <a:prstGeom prst="rect">
              <a:avLst/>
            </a:prstGeom>
          </p:spPr>
        </p:pic>
      </p:grpSp>
      <p:sp>
        <p:nvSpPr>
          <p:cNvPr id="2" name="文本框 1"/>
          <p:cNvSpPr txBox="1"/>
          <p:nvPr/>
        </p:nvSpPr>
        <p:spPr>
          <a:xfrm>
            <a:off x="623570" y="5225415"/>
            <a:ext cx="10511155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/>
              <a:t>【</a:t>
            </a:r>
            <a:r>
              <a:rPr altLang="zh-CN" dirty="0"/>
              <a:t>解析】</a:t>
            </a:r>
            <a:r>
              <a:rPr lang="zh-CN" altLang="en-US" dirty="0"/>
              <a:t>本题考查学生分析诗歌内容的能力。</a:t>
            </a:r>
            <a:r>
              <a:rPr lang="en-US" altLang="zh-CN" dirty="0"/>
              <a:t>D</a:t>
            </a:r>
            <a:r>
              <a:rPr lang="zh-CN" altLang="en-US" dirty="0"/>
              <a:t>项</a:t>
            </a:r>
            <a:r>
              <a:rPr lang="en-US" altLang="zh-CN" dirty="0"/>
              <a:t>“</a:t>
            </a:r>
            <a:r>
              <a:rPr lang="zh-CN" altLang="en-US" dirty="0"/>
              <a:t>写出了诗人为了民族的奋起不惜献出自己生命的决心</a:t>
            </a:r>
            <a:r>
              <a:rPr lang="en-US" altLang="zh-CN" dirty="0"/>
              <a:t>”</a:t>
            </a:r>
            <a:r>
              <a:rPr lang="zh-CN" altLang="en-US" dirty="0"/>
              <a:t>曲解诗意。这里表现的是</a:t>
            </a:r>
            <a:r>
              <a:rPr lang="en-US" altLang="zh-CN" dirty="0"/>
              <a:t>“</a:t>
            </a:r>
            <a:r>
              <a:rPr lang="zh-CN" altLang="en-US" dirty="0"/>
              <a:t>战斗者</a:t>
            </a:r>
            <a:r>
              <a:rPr lang="en-US" altLang="zh-CN" dirty="0"/>
              <a:t>”</a:t>
            </a:r>
            <a:r>
              <a:rPr lang="zh-CN" altLang="en-US" dirty="0"/>
              <a:t>因土地的复活而产生的热血沸腾的高昂情绪。</a:t>
            </a:r>
            <a:endParaRPr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6527800" y="1484630"/>
            <a:ext cx="505460" cy="4540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/>
              <a:t>D</a:t>
            </a:r>
            <a:r>
              <a:rPr lang="zh-CN" altLang="en-US"/>
              <a:t>　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8" grpId="0"/>
      <p:bldP spid="18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39470" y="1412240"/>
            <a:ext cx="10212705" cy="8070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7.</a:t>
            </a:r>
            <a:r>
              <a:rPr lang="zh-CN" altLang="en-US"/>
              <a:t>下列对本诗艺术特色的分析鉴赏</a:t>
            </a:r>
            <a:r>
              <a:rPr lang="en-US" altLang="zh-CN"/>
              <a:t>，</a:t>
            </a:r>
            <a:r>
              <a:rPr lang="zh-CN" altLang="en-US"/>
              <a:t>不正确的一项是</a:t>
            </a:r>
            <a:r>
              <a:rPr lang="en-US" altLang="zh-CN"/>
              <a:t>	(</a:t>
            </a:r>
            <a:r>
              <a:rPr lang="zh-CN" altLang="en-US"/>
              <a:t>　　</a:t>
            </a:r>
            <a:r>
              <a:rPr lang="en-US" altLang="zh-CN"/>
              <a:t>)</a:t>
            </a:r>
            <a:endParaRPr lang="en-US" altLang="zh-CN"/>
          </a:p>
          <a:p>
            <a:pPr>
              <a:lnSpc>
                <a:spcPct val="150000"/>
              </a:lnSpc>
            </a:pPr>
            <a:r>
              <a:rPr lang="en-US" altLang="zh-CN"/>
              <a:t>A.</a:t>
            </a:r>
            <a:r>
              <a:rPr lang="zh-CN" altLang="en-US"/>
              <a:t>整首诗的语言素净、庄重</a:t>
            </a:r>
            <a:r>
              <a:rPr lang="en-US" altLang="zh-CN"/>
              <a:t>，</a:t>
            </a:r>
            <a:r>
              <a:rPr lang="zh-CN" altLang="en-US"/>
              <a:t>虽然没有用到形容词</a:t>
            </a:r>
            <a:r>
              <a:rPr lang="en-US" altLang="zh-CN"/>
              <a:t>，</a:t>
            </a:r>
            <a:r>
              <a:rPr lang="zh-CN" altLang="en-US"/>
              <a:t>但却让读者强烈地感受到震撼心魄的艺术魅力。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en-US" altLang="zh-CN"/>
              <a:t>B.“</a:t>
            </a:r>
            <a:r>
              <a:rPr lang="zh-CN" altLang="en-US"/>
              <a:t>为了我们肯辛勤地劳作</a:t>
            </a:r>
            <a:r>
              <a:rPr lang="en-US" altLang="zh-CN"/>
              <a:t>/</a:t>
            </a:r>
            <a:r>
              <a:rPr lang="zh-CN" altLang="en-US"/>
              <a:t>大地将孕育</a:t>
            </a:r>
            <a:r>
              <a:rPr lang="en-US" altLang="zh-CN"/>
              <a:t>/</a:t>
            </a:r>
            <a:r>
              <a:rPr lang="zh-CN" altLang="en-US"/>
              <a:t>金色的颗粒</a:t>
            </a:r>
            <a:r>
              <a:rPr lang="en-US" altLang="zh-CN"/>
              <a:t>”，</a:t>
            </a:r>
            <a:r>
              <a:rPr lang="zh-CN" altLang="en-US"/>
              <a:t>运用比拟的修辞</a:t>
            </a:r>
            <a:r>
              <a:rPr lang="en-US" altLang="zh-CN"/>
              <a:t>，</a:t>
            </a:r>
            <a:r>
              <a:rPr lang="zh-CN" altLang="en-US"/>
              <a:t>写大地即将复活</a:t>
            </a:r>
            <a:r>
              <a:rPr lang="en-US" altLang="zh-CN"/>
              <a:t>，</a:t>
            </a:r>
            <a:r>
              <a:rPr lang="zh-CN" altLang="en-US"/>
              <a:t>照应标题。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en-US" altLang="zh-CN"/>
              <a:t>C.</a:t>
            </a:r>
            <a:r>
              <a:rPr lang="zh-CN" altLang="en-US"/>
              <a:t>第二节运用了视听结合的手法</a:t>
            </a:r>
            <a:r>
              <a:rPr lang="en-US" altLang="zh-CN"/>
              <a:t>，</a:t>
            </a:r>
            <a:r>
              <a:rPr lang="zh-CN" altLang="en-US"/>
              <a:t>生动形象地写出了诗人看到春天到来大地充满生机时的激动与喜悦。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en-US" altLang="zh-CN"/>
              <a:t>D.“</a:t>
            </a:r>
            <a:r>
              <a:rPr lang="zh-CN" altLang="en-US"/>
              <a:t>就在此刻</a:t>
            </a:r>
            <a:r>
              <a:rPr lang="en-US" altLang="zh-CN"/>
              <a:t>/</a:t>
            </a:r>
            <a:r>
              <a:rPr lang="zh-CN" altLang="en-US"/>
              <a:t>你</a:t>
            </a:r>
            <a:r>
              <a:rPr lang="en-US" altLang="zh-CN"/>
              <a:t>——</a:t>
            </a:r>
            <a:r>
              <a:rPr lang="zh-CN" altLang="en-US"/>
              <a:t>悲哀的诗人呀</a:t>
            </a:r>
            <a:r>
              <a:rPr lang="en-US" altLang="zh-CN"/>
              <a:t>”，</a:t>
            </a:r>
            <a:r>
              <a:rPr lang="zh-CN" altLang="en-US"/>
              <a:t>通过声音的延长</a:t>
            </a:r>
            <a:r>
              <a:rPr lang="en-US" altLang="zh-CN"/>
              <a:t>，</a:t>
            </a:r>
            <a:r>
              <a:rPr lang="zh-CN" altLang="en-US"/>
              <a:t>节奏的变化</a:t>
            </a:r>
            <a:r>
              <a:rPr lang="en-US" altLang="zh-CN"/>
              <a:t>，</a:t>
            </a:r>
            <a:r>
              <a:rPr lang="zh-CN" altLang="en-US"/>
              <a:t>情感得到释放</a:t>
            </a:r>
            <a:r>
              <a:rPr lang="en-US" altLang="zh-CN"/>
              <a:t>，</a:t>
            </a:r>
            <a:r>
              <a:rPr lang="zh-CN" altLang="en-US"/>
              <a:t>增强了抒情效果。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72160" y="843915"/>
            <a:ext cx="3568065" cy="548005"/>
            <a:chOff x="1216" y="1668"/>
            <a:chExt cx="5619" cy="863"/>
          </a:xfrm>
        </p:grpSpPr>
        <p:sp>
          <p:nvSpPr>
            <p:cNvPr id="9" name="文本框 8"/>
            <p:cNvSpPr txBox="1"/>
            <p:nvPr/>
          </p:nvSpPr>
          <p:spPr>
            <a:xfrm>
              <a:off x="2182" y="1791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14" name="图片 13" descr="模板图标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6" y="1668"/>
              <a:ext cx="869" cy="863"/>
            </a:xfrm>
            <a:prstGeom prst="rect">
              <a:avLst/>
            </a:prstGeom>
          </p:spPr>
        </p:pic>
      </p:grpSp>
      <p:sp>
        <p:nvSpPr>
          <p:cNvPr id="2" name="文本框 1"/>
          <p:cNvSpPr txBox="1"/>
          <p:nvPr/>
        </p:nvSpPr>
        <p:spPr>
          <a:xfrm>
            <a:off x="623570" y="4796790"/>
            <a:ext cx="1018540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/>
              <a:t>【</a:t>
            </a:r>
            <a:r>
              <a:rPr altLang="zh-CN" dirty="0"/>
              <a:t>解析】</a:t>
            </a:r>
            <a:r>
              <a:rPr lang="zh-CN" altLang="en-US" dirty="0"/>
              <a:t>本题考查分析作品的表现手法的能力。</a:t>
            </a:r>
            <a:r>
              <a:rPr lang="en-US" altLang="zh-CN" dirty="0"/>
              <a:t>A</a:t>
            </a:r>
            <a:r>
              <a:rPr lang="zh-CN" altLang="en-US" dirty="0"/>
              <a:t>项</a:t>
            </a:r>
            <a:r>
              <a:rPr lang="en-US" altLang="zh-CN" dirty="0"/>
              <a:t>“</a:t>
            </a:r>
            <a:r>
              <a:rPr lang="zh-CN" altLang="en-US" dirty="0"/>
              <a:t>没有用到形容词</a:t>
            </a:r>
            <a:r>
              <a:rPr lang="en-US" altLang="zh-CN" dirty="0"/>
              <a:t>”</a:t>
            </a:r>
            <a:r>
              <a:rPr lang="zh-CN" altLang="en-US" dirty="0"/>
              <a:t>判断错误。本诗虽不像一般的诗歌那样大量运用形容词以描述景物、抒发情感</a:t>
            </a:r>
            <a:r>
              <a:rPr lang="en-US" altLang="zh-CN" dirty="0"/>
              <a:t>，</a:t>
            </a:r>
            <a:r>
              <a:rPr lang="zh-CN" altLang="en-US" dirty="0"/>
              <a:t>但也运用了</a:t>
            </a:r>
            <a:r>
              <a:rPr lang="en-US" altLang="zh-CN" dirty="0"/>
              <a:t>“</a:t>
            </a:r>
            <a:r>
              <a:rPr lang="zh-CN" altLang="en-US" dirty="0"/>
              <a:t>高亢</a:t>
            </a:r>
            <a:r>
              <a:rPr lang="en-US" altLang="zh-CN" dirty="0"/>
              <a:t>”“</a:t>
            </a:r>
            <a:r>
              <a:rPr lang="zh-CN" altLang="en-US" dirty="0"/>
              <a:t>明朗</a:t>
            </a:r>
            <a:r>
              <a:rPr lang="en-US" altLang="zh-CN" dirty="0"/>
              <a:t>”“</a:t>
            </a:r>
            <a:r>
              <a:rPr lang="zh-CN" altLang="en-US" dirty="0"/>
              <a:t>温热</a:t>
            </a:r>
            <a:r>
              <a:rPr lang="en-US" altLang="zh-CN" dirty="0"/>
              <a:t>”</a:t>
            </a:r>
            <a:r>
              <a:rPr lang="zh-CN" altLang="en-US" dirty="0"/>
              <a:t>等少量形容词。</a:t>
            </a:r>
            <a:endParaRPr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6527800" y="1556385"/>
            <a:ext cx="505460" cy="4540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/>
              <a:t>A</a:t>
            </a:r>
            <a:r>
              <a:rPr lang="zh-CN" altLang="en-US"/>
              <a:t>　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8" grpId="0"/>
      <p:bldP spid="18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39470" y="1483995"/>
            <a:ext cx="10212705" cy="8070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8.</a:t>
            </a:r>
            <a:r>
              <a:rPr lang="zh-CN" altLang="en-US"/>
              <a:t>如何理解</a:t>
            </a:r>
            <a:r>
              <a:rPr lang="en-US" altLang="zh-CN"/>
              <a:t>“</a:t>
            </a:r>
            <a:r>
              <a:rPr lang="zh-CN" altLang="en-US"/>
              <a:t>你</a:t>
            </a:r>
            <a:r>
              <a:rPr lang="en-US" altLang="zh-CN"/>
              <a:t>——</a:t>
            </a:r>
            <a:r>
              <a:rPr lang="zh-CN" altLang="en-US"/>
              <a:t>悲哀的诗人呀</a:t>
            </a:r>
            <a:r>
              <a:rPr lang="en-US" altLang="zh-CN"/>
              <a:t>，</a:t>
            </a:r>
            <a:r>
              <a:rPr lang="en-US" altLang="zh-CN"/>
              <a:t>/</a:t>
            </a:r>
            <a:r>
              <a:rPr lang="zh-CN" altLang="en-US"/>
              <a:t>也应该拂去往日的忧郁</a:t>
            </a:r>
            <a:r>
              <a:rPr lang="en-US" altLang="zh-CN"/>
              <a:t>”</a:t>
            </a:r>
            <a:r>
              <a:rPr lang="zh-CN" altLang="en-US"/>
              <a:t>两句诗的含意</a:t>
            </a:r>
            <a:r>
              <a:rPr lang="en-US" altLang="zh-CN"/>
              <a:t>?</a:t>
            </a:r>
            <a:endParaRPr lang="en-US" altLang="zh-CN"/>
          </a:p>
        </p:txBody>
      </p:sp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72160" y="843915"/>
            <a:ext cx="3568065" cy="548005"/>
            <a:chOff x="1216" y="1668"/>
            <a:chExt cx="5619" cy="863"/>
          </a:xfrm>
        </p:grpSpPr>
        <p:sp>
          <p:nvSpPr>
            <p:cNvPr id="9" name="文本框 8"/>
            <p:cNvSpPr txBox="1"/>
            <p:nvPr/>
          </p:nvSpPr>
          <p:spPr>
            <a:xfrm>
              <a:off x="2182" y="1791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14" name="图片 13" descr="模板图标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6" y="1668"/>
              <a:ext cx="869" cy="863"/>
            </a:xfrm>
            <a:prstGeom prst="rect">
              <a:avLst/>
            </a:prstGeom>
          </p:spPr>
        </p:pic>
      </p:grpSp>
      <p:sp>
        <p:nvSpPr>
          <p:cNvPr id="21" name="文本框 20"/>
          <p:cNvSpPr txBox="1"/>
          <p:nvPr/>
        </p:nvSpPr>
        <p:spPr>
          <a:xfrm>
            <a:off x="623570" y="4572000"/>
            <a:ext cx="1028573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【答案】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诗人勉励自己要从受伤中苏醒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不再忧郁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要像大地孕育种子一样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积蓄力量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投身即将到来的抗日民族解放战争中去。</a:t>
            </a:r>
            <a:endParaRPr lang="zh-CN" altLang="en-US" u="sng" dirty="0">
              <a:solidFill>
                <a:srgbClr val="0070C0"/>
              </a:solidFill>
              <a:uFill>
                <a:solidFill>
                  <a:schemeClr val="bg1"/>
                </a:solidFill>
              </a:u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23570" y="2216150"/>
            <a:ext cx="1018540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/>
              <a:t>【</a:t>
            </a:r>
            <a:r>
              <a:rPr altLang="zh-CN" dirty="0"/>
              <a:t>解析】</a:t>
            </a:r>
            <a:r>
              <a:rPr lang="zh-CN" altLang="en-US" dirty="0"/>
              <a:t>本题考查理解诗中重要句子的含意的能力。解答本题要抓住关键词</a:t>
            </a:r>
            <a:r>
              <a:rPr lang="en-US" altLang="zh-CN" dirty="0"/>
              <a:t>“</a:t>
            </a:r>
            <a:r>
              <a:rPr lang="zh-CN" altLang="en-US" dirty="0"/>
              <a:t>悲哀的诗人</a:t>
            </a:r>
            <a:r>
              <a:rPr lang="en-US" altLang="zh-CN" dirty="0"/>
              <a:t>”</a:t>
            </a:r>
            <a:r>
              <a:rPr lang="zh-CN" altLang="en-US" dirty="0"/>
              <a:t>来分析。</a:t>
            </a:r>
            <a:r>
              <a:rPr lang="en-US" altLang="zh-CN" dirty="0"/>
              <a:t>1937</a:t>
            </a:r>
            <a:r>
              <a:rPr lang="zh-CN" altLang="en-US" dirty="0"/>
              <a:t>年正是抗战全面爆发的阶段</a:t>
            </a:r>
            <a:r>
              <a:rPr lang="en-US" altLang="zh-CN" dirty="0"/>
              <a:t>，</a:t>
            </a:r>
            <a:r>
              <a:rPr lang="zh-CN" altLang="en-US" dirty="0"/>
              <a:t>作为忧国忧民的诗人</a:t>
            </a:r>
            <a:r>
              <a:rPr lang="en-US" altLang="zh-CN" dirty="0"/>
              <a:t>，</a:t>
            </a:r>
            <a:r>
              <a:rPr lang="zh-CN" altLang="en-US" dirty="0"/>
              <a:t>这里既是宽慰自己也是激励别人。所以</a:t>
            </a:r>
            <a:r>
              <a:rPr lang="en-US" altLang="zh-CN" dirty="0"/>
              <a:t>“</a:t>
            </a:r>
            <a:r>
              <a:rPr lang="zh-CN" altLang="en-US" dirty="0"/>
              <a:t>悲哀的诗人</a:t>
            </a:r>
            <a:r>
              <a:rPr lang="en-US" altLang="zh-CN" dirty="0"/>
              <a:t>”</a:t>
            </a:r>
            <a:r>
              <a:rPr lang="zh-CN" altLang="en-US" dirty="0"/>
              <a:t>应该首先指作者自己</a:t>
            </a:r>
            <a:r>
              <a:rPr lang="en-US" altLang="zh-CN" dirty="0"/>
              <a:t>，</a:t>
            </a:r>
            <a:r>
              <a:rPr lang="zh-CN" altLang="en-US" dirty="0"/>
              <a:t>艾青希望自己不要沉于消极的情绪中不可自拔</a:t>
            </a:r>
            <a:r>
              <a:rPr lang="en-US" altLang="zh-CN" dirty="0"/>
              <a:t>，</a:t>
            </a:r>
            <a:r>
              <a:rPr lang="zh-CN" altLang="en-US" dirty="0"/>
              <a:t>这里意在鼓励自己</a:t>
            </a:r>
            <a:r>
              <a:rPr lang="en-US" altLang="zh-CN" dirty="0"/>
              <a:t>，</a:t>
            </a:r>
            <a:r>
              <a:rPr lang="zh-CN" altLang="en-US" dirty="0"/>
              <a:t>激活内心</a:t>
            </a:r>
            <a:r>
              <a:rPr lang="en-US" altLang="zh-CN" dirty="0"/>
              <a:t>，</a:t>
            </a:r>
            <a:r>
              <a:rPr lang="zh-CN" altLang="en-US" dirty="0"/>
              <a:t>暗示自己光明即将到来</a:t>
            </a:r>
            <a:r>
              <a:rPr lang="en-US" altLang="zh-CN" dirty="0"/>
              <a:t>，</a:t>
            </a:r>
            <a:r>
              <a:rPr lang="zh-CN" altLang="en-US" dirty="0"/>
              <a:t>要充满信心</a:t>
            </a:r>
            <a:r>
              <a:rPr lang="en-US" altLang="zh-CN" dirty="0"/>
              <a:t>，</a:t>
            </a:r>
            <a:r>
              <a:rPr lang="zh-CN" altLang="en-US" dirty="0"/>
              <a:t>勇敢走出阴霾。当然诗人创作的用意更在于引领民众</a:t>
            </a:r>
            <a:r>
              <a:rPr lang="en-US" altLang="zh-CN" dirty="0"/>
              <a:t>，</a:t>
            </a:r>
            <a:r>
              <a:rPr lang="zh-CN" altLang="en-US" dirty="0"/>
              <a:t>他想通过这首诗告诉大家</a:t>
            </a:r>
            <a:r>
              <a:rPr lang="en-US" altLang="zh-CN" dirty="0"/>
              <a:t>:</a:t>
            </a:r>
            <a:r>
              <a:rPr lang="zh-CN" altLang="en-US" dirty="0"/>
              <a:t>水深火热的黑暗日子必将终结</a:t>
            </a:r>
            <a:r>
              <a:rPr lang="en-US" altLang="zh-CN" dirty="0"/>
              <a:t>，</a:t>
            </a:r>
            <a:r>
              <a:rPr lang="zh-CN" altLang="en-US" dirty="0"/>
              <a:t>勉励自己和与自己一样的人们拂去往日的忧郁。艾青是爱国诗人</a:t>
            </a:r>
            <a:r>
              <a:rPr lang="en-US" altLang="zh-CN" dirty="0"/>
              <a:t>，</a:t>
            </a:r>
            <a:r>
              <a:rPr lang="zh-CN" altLang="en-US" dirty="0"/>
              <a:t>他爱国家爱百姓</a:t>
            </a:r>
            <a:r>
              <a:rPr lang="en-US" altLang="zh-CN" dirty="0"/>
              <a:t>，</a:t>
            </a:r>
            <a:r>
              <a:rPr lang="zh-CN" altLang="en-US" dirty="0"/>
              <a:t>作为民众中的一员</a:t>
            </a:r>
            <a:r>
              <a:rPr lang="en-US" altLang="zh-CN" dirty="0"/>
              <a:t>，</a:t>
            </a:r>
            <a:r>
              <a:rPr lang="zh-CN" altLang="en-US" dirty="0"/>
              <a:t>诗人的情感其实就是民族的情感。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567940" y="3501390"/>
            <a:ext cx="639445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大堰河</a:t>
            </a:r>
            <a:r>
              <a:rPr lang="en-US" altLang="zh-CN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——</a:t>
            </a:r>
            <a:r>
              <a:rPr lang="zh-CN" altLang="en-US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我的保姆</a:t>
            </a:r>
            <a:endParaRPr lang="zh-CN" altLang="en-US" sz="5400" b="1" dirty="0">
              <a:solidFill>
                <a:srgbClr val="3D589F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  <a:p>
            <a:pPr algn="ctr"/>
            <a:r>
              <a:rPr lang="en-US" altLang="zh-CN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*</a:t>
            </a:r>
            <a:r>
              <a:rPr lang="zh-CN" altLang="en-US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再别康桥</a:t>
            </a:r>
            <a:endParaRPr lang="zh-CN" altLang="en-US" sz="5400" b="1" dirty="0">
              <a:solidFill>
                <a:srgbClr val="3D589F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9" name="图片 8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39" name="组合 38"/>
          <p:cNvGrpSpPr/>
          <p:nvPr/>
        </p:nvGrpSpPr>
        <p:grpSpPr>
          <a:xfrm>
            <a:off x="4511675" y="1917065"/>
            <a:ext cx="3776980" cy="1318260"/>
            <a:chOff x="2929" y="3867"/>
            <a:chExt cx="4630" cy="2076"/>
          </a:xfrm>
        </p:grpSpPr>
        <p:grpSp>
          <p:nvGrpSpPr>
            <p:cNvPr id="2" name="组合 1"/>
            <p:cNvGrpSpPr/>
            <p:nvPr/>
          </p:nvGrpSpPr>
          <p:grpSpPr>
            <a:xfrm>
              <a:off x="2929" y="3867"/>
              <a:ext cx="4630" cy="1622"/>
              <a:chOff x="1408802" y="1860056"/>
              <a:chExt cx="2204800" cy="772477"/>
            </a:xfrm>
          </p:grpSpPr>
          <p:sp>
            <p:nvSpPr>
              <p:cNvPr id="3" name="文本框 2"/>
              <p:cNvSpPr txBox="1"/>
              <p:nvPr>
                <p:custDataLst>
                  <p:tags r:id="rId3"/>
                </p:custDataLst>
              </p:nvPr>
            </p:nvSpPr>
            <p:spPr>
              <a:xfrm>
                <a:off x="1409517" y="1900774"/>
                <a:ext cx="2204085" cy="691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zh-CN" altLang="en-US" sz="5400" b="1" dirty="0">
                    <a:solidFill>
                      <a:srgbClr val="3D589F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rPr>
                  <a:t>第</a:t>
                </a:r>
                <a:r>
                  <a:rPr lang="zh-CN" altLang="en-US" sz="5400" b="1" dirty="0">
                    <a:solidFill>
                      <a:srgbClr val="3D589F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rPr>
                  <a:t>二单元</a:t>
                </a:r>
                <a:endParaRPr lang="zh-CN" altLang="en-US" sz="5400" b="1" dirty="0">
                  <a:solidFill>
                    <a:srgbClr val="3D589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4" name="矩形 6"/>
              <p:cNvSpPr/>
              <p:nvPr>
                <p:custDataLst>
                  <p:tags r:id="rId4"/>
                </p:custDataLst>
              </p:nvPr>
            </p:nvSpPr>
            <p:spPr>
              <a:xfrm rot="5400000">
                <a:off x="1864573" y="1404284"/>
                <a:ext cx="772477" cy="1684020"/>
              </a:xfrm>
              <a:custGeom>
                <a:avLst/>
                <a:gdLst>
                  <a:gd name="connsiteX0" fmla="*/ 3164 w 3164"/>
                  <a:gd name="connsiteY0" fmla="*/ 2128 h 3301"/>
                  <a:gd name="connsiteX1" fmla="*/ 3162 w 3164"/>
                  <a:gd name="connsiteY1" fmla="*/ 3301 h 3301"/>
                  <a:gd name="connsiteX2" fmla="*/ 0 w 3164"/>
                  <a:gd name="connsiteY2" fmla="*/ 3301 h 3301"/>
                  <a:gd name="connsiteX3" fmla="*/ 0 w 3164"/>
                  <a:gd name="connsiteY3" fmla="*/ 0 h 3301"/>
                  <a:gd name="connsiteX4" fmla="*/ 3162 w 3164"/>
                  <a:gd name="connsiteY4" fmla="*/ 0 h 3301"/>
                  <a:gd name="connsiteX5" fmla="*/ 3160 w 3164"/>
                  <a:gd name="connsiteY5" fmla="*/ 1178 h 3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64" h="3301">
                    <a:moveTo>
                      <a:pt x="3164" y="2128"/>
                    </a:moveTo>
                    <a:lnTo>
                      <a:pt x="3162" y="3301"/>
                    </a:lnTo>
                    <a:lnTo>
                      <a:pt x="0" y="3301"/>
                    </a:lnTo>
                    <a:lnTo>
                      <a:pt x="0" y="0"/>
                    </a:lnTo>
                    <a:lnTo>
                      <a:pt x="3162" y="0"/>
                    </a:lnTo>
                    <a:cubicBezTo>
                      <a:pt x="3163" y="548"/>
                      <a:pt x="3160" y="1178"/>
                      <a:pt x="3160" y="1178"/>
                    </a:cubicBezTo>
                  </a:path>
                </a:pathLst>
              </a:custGeom>
              <a:noFill/>
              <a:ln w="57150">
                <a:solidFill>
                  <a:srgbClr val="3D589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altLang="zh-CN" sz="2400" dirty="0">
                  <a:ea typeface="印品黑体" panose="00000500000000000000" pitchFamily="2" charset="-122"/>
                </a:endParaRPr>
              </a:p>
            </p:txBody>
          </p:sp>
        </p:grpSp>
        <p:sp>
          <p:nvSpPr>
            <p:cNvPr id="38" name="等腰三角形 37"/>
            <p:cNvSpPr/>
            <p:nvPr>
              <p:custDataLst>
                <p:tags r:id="rId5"/>
              </p:custDataLst>
            </p:nvPr>
          </p:nvSpPr>
          <p:spPr>
            <a:xfrm rot="10800000">
              <a:off x="4415" y="5490"/>
              <a:ext cx="567" cy="453"/>
            </a:xfrm>
            <a:prstGeom prst="triangle">
              <a:avLst/>
            </a:prstGeom>
            <a:solidFill>
              <a:srgbClr val="3D58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39470" y="1483995"/>
            <a:ext cx="10212705" cy="8070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9.</a:t>
            </a:r>
            <a:r>
              <a:rPr lang="zh-CN" altLang="en-US"/>
              <a:t>本诗以《复活的土地》为题</a:t>
            </a:r>
            <a:r>
              <a:rPr lang="en-US" altLang="zh-CN"/>
              <a:t>，</a:t>
            </a:r>
            <a:r>
              <a:rPr lang="zh-CN" altLang="en-US"/>
              <a:t>有何妙处</a:t>
            </a:r>
            <a:r>
              <a:rPr lang="en-US" altLang="zh-CN"/>
              <a:t>?</a:t>
            </a:r>
            <a:r>
              <a:rPr lang="zh-CN" altLang="en-US"/>
              <a:t>请结合诗歌简要分析。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72160" y="843915"/>
            <a:ext cx="3568065" cy="548005"/>
            <a:chOff x="1216" y="1668"/>
            <a:chExt cx="5619" cy="863"/>
          </a:xfrm>
        </p:grpSpPr>
        <p:sp>
          <p:nvSpPr>
            <p:cNvPr id="9" name="文本框 8"/>
            <p:cNvSpPr txBox="1"/>
            <p:nvPr/>
          </p:nvSpPr>
          <p:spPr>
            <a:xfrm>
              <a:off x="2182" y="1791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14" name="图片 13" descr="模板图标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6" y="1668"/>
              <a:ext cx="869" cy="863"/>
            </a:xfrm>
            <a:prstGeom prst="rect">
              <a:avLst/>
            </a:prstGeom>
          </p:spPr>
        </p:pic>
      </p:grpSp>
      <p:sp>
        <p:nvSpPr>
          <p:cNvPr id="21" name="文本框 20"/>
          <p:cNvSpPr txBox="1"/>
          <p:nvPr/>
        </p:nvSpPr>
        <p:spPr>
          <a:xfrm>
            <a:off x="623570" y="5146040"/>
            <a:ext cx="1050036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【答案】</a:t>
            </a:r>
            <a:r>
              <a:rPr lang="en-US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①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“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土地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”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贯穿全诗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使诗歌浑然一体。</a:t>
            </a:r>
            <a:r>
              <a:rPr lang="en-US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②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“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复活的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”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指万物复苏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诗人联想到苦难即将过去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发现了曙光似的预兆。</a:t>
            </a:r>
            <a:r>
              <a:rPr lang="en-US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③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诗人借土地复活象征中国的觉醒和新生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号召人们奋起抗战。</a:t>
            </a:r>
            <a:endParaRPr lang="zh-CN" altLang="en-US" u="sng" dirty="0">
              <a:solidFill>
                <a:srgbClr val="0070C0"/>
              </a:solidFill>
              <a:uFill>
                <a:solidFill>
                  <a:schemeClr val="bg1"/>
                </a:solidFill>
              </a:u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23570" y="2287905"/>
            <a:ext cx="1018540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 sz="1600"/>
              <a:t>【</a:t>
            </a:r>
            <a:r>
              <a:rPr altLang="zh-CN" sz="1600" dirty="0"/>
              <a:t>解析】</a:t>
            </a:r>
            <a:r>
              <a:rPr lang="zh-CN" altLang="en-US" sz="1600" dirty="0"/>
              <a:t>本题考查探讨作者的创作背景和创作意图。本诗以</a:t>
            </a:r>
            <a:r>
              <a:rPr lang="en-US" altLang="zh-CN" sz="1600" dirty="0"/>
              <a:t>“</a:t>
            </a:r>
            <a:r>
              <a:rPr lang="zh-CN" altLang="en-US" sz="1600" dirty="0"/>
              <a:t>复活的土地</a:t>
            </a:r>
            <a:r>
              <a:rPr lang="en-US" altLang="zh-CN" sz="1600" dirty="0"/>
              <a:t>”</a:t>
            </a:r>
            <a:r>
              <a:rPr lang="zh-CN" altLang="en-US" sz="1600" dirty="0"/>
              <a:t>为题</a:t>
            </a:r>
            <a:r>
              <a:rPr lang="en-US" altLang="zh-CN" sz="1600" dirty="0"/>
              <a:t>，</a:t>
            </a:r>
            <a:r>
              <a:rPr lang="zh-CN" altLang="en-US" sz="1600" dirty="0"/>
              <a:t>采用了一语双关、点明主要意象、比拟手法等。联系全诗可知</a:t>
            </a:r>
            <a:r>
              <a:rPr lang="en-US" altLang="zh-CN" sz="1600" dirty="0"/>
              <a:t>，</a:t>
            </a:r>
            <a:r>
              <a:rPr lang="en-US" altLang="zh-CN" sz="1600" dirty="0"/>
              <a:t>“</a:t>
            </a:r>
            <a:r>
              <a:rPr lang="zh-CN" altLang="en-US" sz="1600" dirty="0"/>
              <a:t>复活</a:t>
            </a:r>
            <a:r>
              <a:rPr lang="en-US" altLang="zh-CN" sz="1600" dirty="0"/>
              <a:t>”</a:t>
            </a:r>
            <a:r>
              <a:rPr lang="zh-CN" altLang="en-US" sz="1600" dirty="0"/>
              <a:t>既指春回大地</a:t>
            </a:r>
            <a:r>
              <a:rPr lang="en-US" altLang="zh-CN" sz="1600" dirty="0"/>
              <a:t>，</a:t>
            </a:r>
            <a:r>
              <a:rPr lang="zh-CN" altLang="en-US" sz="1600" dirty="0"/>
              <a:t>万物复苏</a:t>
            </a:r>
            <a:r>
              <a:rPr lang="en-US" altLang="zh-CN" sz="1600" dirty="0"/>
              <a:t>，</a:t>
            </a:r>
            <a:r>
              <a:rPr lang="zh-CN" altLang="en-US" sz="1600" dirty="0"/>
              <a:t>也暗指希望和曙光来临。</a:t>
            </a:r>
            <a:r>
              <a:rPr lang="en-US" altLang="zh-CN" sz="1600" dirty="0"/>
              <a:t>“</a:t>
            </a:r>
            <a:r>
              <a:rPr lang="zh-CN" altLang="en-US" sz="1600" dirty="0"/>
              <a:t>土地</a:t>
            </a:r>
            <a:r>
              <a:rPr lang="en-US" altLang="zh-CN" sz="1600" dirty="0"/>
              <a:t>”</a:t>
            </a:r>
            <a:r>
              <a:rPr lang="zh-CN" altLang="en-US" sz="1600" dirty="0"/>
              <a:t>既指播种者的土地</a:t>
            </a:r>
            <a:r>
              <a:rPr lang="en-US" altLang="zh-CN" sz="1600" dirty="0"/>
              <a:t>，</a:t>
            </a:r>
            <a:r>
              <a:rPr lang="zh-CN" altLang="en-US" sz="1600" dirty="0"/>
              <a:t>也指诗人和战斗者为了光明而奋战的地方。那么</a:t>
            </a:r>
            <a:r>
              <a:rPr lang="en-US" altLang="zh-CN" sz="1600" dirty="0"/>
              <a:t>，</a:t>
            </a:r>
            <a:r>
              <a:rPr lang="en-US" altLang="zh-CN" sz="1600" dirty="0"/>
              <a:t>“</a:t>
            </a:r>
            <a:r>
              <a:rPr lang="zh-CN" altLang="en-US" sz="1600" dirty="0"/>
              <a:t>复活的土地</a:t>
            </a:r>
            <a:r>
              <a:rPr lang="en-US" altLang="zh-CN" sz="1600" dirty="0"/>
              <a:t>”</a:t>
            </a:r>
            <a:r>
              <a:rPr lang="zh-CN" altLang="en-US" sz="1600" dirty="0"/>
              <a:t>就是指播种者的土地将迎来复苏</a:t>
            </a:r>
            <a:r>
              <a:rPr lang="en-US" altLang="zh-CN" sz="1600" dirty="0"/>
              <a:t>，</a:t>
            </a:r>
            <a:r>
              <a:rPr lang="zh-CN" altLang="en-US" sz="1600" dirty="0"/>
              <a:t>也指诗人和战斗者奋战的地方将迎来光明。诗人发现了别人还没有看见的新事物</a:t>
            </a:r>
            <a:r>
              <a:rPr lang="en-US" altLang="zh-CN" sz="1600" dirty="0"/>
              <a:t>，</a:t>
            </a:r>
            <a:r>
              <a:rPr lang="zh-CN" altLang="en-US" sz="1600" dirty="0"/>
              <a:t>联想到了苦难终将过去</a:t>
            </a:r>
            <a:r>
              <a:rPr lang="en-US" altLang="zh-CN" sz="1600" dirty="0"/>
              <a:t>，</a:t>
            </a:r>
            <a:r>
              <a:rPr lang="zh-CN" altLang="en-US" sz="1600" dirty="0"/>
              <a:t>发现了曙光似的预兆。</a:t>
            </a:r>
            <a:r>
              <a:rPr lang="en-US" altLang="zh-CN" sz="1600" dirty="0"/>
              <a:t>“</a:t>
            </a:r>
            <a:r>
              <a:rPr lang="zh-CN" altLang="en-US" sz="1600" dirty="0"/>
              <a:t>复活的土地</a:t>
            </a:r>
            <a:r>
              <a:rPr lang="en-US" altLang="zh-CN" sz="1600" dirty="0"/>
              <a:t>”</a:t>
            </a:r>
            <a:r>
              <a:rPr lang="zh-CN" altLang="en-US" sz="1600" dirty="0"/>
              <a:t>采用了象征的手法</a:t>
            </a:r>
            <a:r>
              <a:rPr lang="en-US" altLang="zh-CN" sz="1600" dirty="0"/>
              <a:t>，</a:t>
            </a:r>
            <a:r>
              <a:rPr lang="zh-CN" altLang="en-US" sz="1600" dirty="0"/>
              <a:t>联系注释中的</a:t>
            </a:r>
            <a:r>
              <a:rPr lang="en-US" altLang="zh-CN" sz="1600" dirty="0"/>
              <a:t>“</a:t>
            </a:r>
            <a:r>
              <a:rPr lang="zh-CN" altLang="en-US" sz="1600" dirty="0"/>
              <a:t>预言</a:t>
            </a:r>
            <a:r>
              <a:rPr lang="en-US" altLang="zh-CN" sz="1600" dirty="0"/>
              <a:t>”</a:t>
            </a:r>
            <a:r>
              <a:rPr lang="zh-CN" altLang="en-US" sz="1600" dirty="0"/>
              <a:t>和写作时间、地点</a:t>
            </a:r>
            <a:r>
              <a:rPr lang="en-US" altLang="zh-CN" sz="1600" dirty="0"/>
              <a:t>“</a:t>
            </a:r>
            <a:r>
              <a:rPr lang="zh-CN" altLang="en-US" sz="1600" dirty="0"/>
              <a:t>一九三七年七月六日</a:t>
            </a:r>
            <a:r>
              <a:rPr lang="en-US" altLang="zh-CN" sz="1600" dirty="0"/>
              <a:t>，</a:t>
            </a:r>
            <a:r>
              <a:rPr lang="zh-CN" altLang="en-US" sz="1600" dirty="0"/>
              <a:t>沪杭路上</a:t>
            </a:r>
            <a:r>
              <a:rPr lang="en-US" altLang="zh-CN" sz="1600" dirty="0"/>
              <a:t>”</a:t>
            </a:r>
            <a:r>
              <a:rPr lang="zh-CN" altLang="en-US" sz="1600" dirty="0"/>
              <a:t>分析</a:t>
            </a:r>
            <a:r>
              <a:rPr lang="en-US" altLang="zh-CN" sz="1600" dirty="0"/>
              <a:t>，</a:t>
            </a:r>
            <a:r>
              <a:rPr lang="zh-CN" altLang="en-US" sz="1600" dirty="0"/>
              <a:t>这一题目预示着中华民族全面抗日战争时期即将来临</a:t>
            </a:r>
            <a:r>
              <a:rPr lang="en-US" altLang="zh-CN" sz="1600" dirty="0"/>
              <a:t>，</a:t>
            </a:r>
            <a:r>
              <a:rPr lang="zh-CN" altLang="en-US" sz="1600" dirty="0"/>
              <a:t>也暗示着中华民族的觉醒</a:t>
            </a:r>
            <a:r>
              <a:rPr lang="en-US" altLang="zh-CN" sz="1600" dirty="0"/>
              <a:t>，</a:t>
            </a:r>
            <a:r>
              <a:rPr lang="zh-CN" altLang="en-US" sz="1600" dirty="0"/>
              <a:t>表达了诗人对国家未来美好前景的向往。而从结构上来说</a:t>
            </a:r>
            <a:r>
              <a:rPr lang="en-US" altLang="zh-CN" sz="1600" dirty="0"/>
              <a:t>，</a:t>
            </a:r>
            <a:r>
              <a:rPr lang="en-US" altLang="zh-CN" sz="1600" dirty="0"/>
              <a:t>“</a:t>
            </a:r>
            <a:r>
              <a:rPr lang="zh-CN" altLang="en-US" sz="1600" dirty="0"/>
              <a:t>土地</a:t>
            </a:r>
            <a:r>
              <a:rPr lang="en-US" altLang="zh-CN" sz="1600" dirty="0"/>
              <a:t>”</a:t>
            </a:r>
            <a:r>
              <a:rPr lang="zh-CN" altLang="en-US" sz="1600" dirty="0"/>
              <a:t>贯穿全诗</a:t>
            </a:r>
            <a:r>
              <a:rPr lang="en-US" altLang="zh-CN" sz="1600" dirty="0"/>
              <a:t>，</a:t>
            </a:r>
            <a:r>
              <a:rPr lang="zh-CN" altLang="en-US" sz="1600" dirty="0"/>
              <a:t>令诗歌浑然一体。《复活的土地》的前三节</a:t>
            </a:r>
            <a:r>
              <a:rPr lang="en-US" altLang="zh-CN" sz="1600" dirty="0"/>
              <a:t>，</a:t>
            </a:r>
            <a:r>
              <a:rPr lang="zh-CN" altLang="en-US" sz="1600" dirty="0"/>
              <a:t>是诗人在车厢中眺望青葱的原野时在心中引起的感触</a:t>
            </a:r>
            <a:r>
              <a:rPr lang="en-US" altLang="zh-CN" sz="1600" dirty="0"/>
              <a:t>，</a:t>
            </a:r>
            <a:r>
              <a:rPr lang="zh-CN" altLang="en-US" sz="1600" dirty="0"/>
              <a:t>诗人看见繁花与茂草</a:t>
            </a:r>
            <a:r>
              <a:rPr lang="en-US" altLang="zh-CN" sz="1600" dirty="0"/>
              <a:t>，</a:t>
            </a:r>
            <a:r>
              <a:rPr lang="zh-CN" altLang="en-US" sz="1600" dirty="0"/>
              <a:t>听见丛林中鸟的歌唱</a:t>
            </a:r>
            <a:r>
              <a:rPr lang="en-US" altLang="zh-CN" sz="1600" dirty="0"/>
              <a:t>，</a:t>
            </a:r>
            <a:r>
              <a:rPr lang="zh-CN" altLang="en-US" sz="1600" dirty="0"/>
              <a:t>他祝愿播种获得金色的颗粒</a:t>
            </a:r>
            <a:r>
              <a:rPr lang="en-US" altLang="zh-CN" sz="1600" dirty="0"/>
              <a:t>，</a:t>
            </a:r>
            <a:r>
              <a:rPr lang="zh-CN" altLang="en-US" sz="1600" dirty="0"/>
              <a:t>情境是十分的恬静。然而诗人决不是以观赏的闲情描写田园风光</a:t>
            </a:r>
            <a:r>
              <a:rPr lang="en-US" altLang="zh-CN" sz="1600" dirty="0"/>
              <a:t>，</a:t>
            </a:r>
            <a:r>
              <a:rPr lang="zh-CN" altLang="en-US" sz="1600" dirty="0"/>
              <a:t>它的每一行素白的文字</a:t>
            </a:r>
            <a:r>
              <a:rPr lang="en-US" altLang="zh-CN" sz="1600" dirty="0"/>
              <a:t>，</a:t>
            </a:r>
            <a:r>
              <a:rPr lang="zh-CN" altLang="en-US" sz="1600" dirty="0"/>
              <a:t>都显示着历史的深度和那个时代特有的动荡的气息</a:t>
            </a:r>
            <a:r>
              <a:rPr lang="en-US" altLang="zh-CN" sz="1600" dirty="0"/>
              <a:t>，</a:t>
            </a:r>
            <a:r>
              <a:rPr lang="zh-CN" altLang="en-US" sz="1600" dirty="0"/>
              <a:t>预示着土地的复活和民族的觉醒。从眼前所见的大地想到播种者、诗人和战斗者</a:t>
            </a:r>
            <a:r>
              <a:rPr lang="en-US" altLang="zh-CN" sz="1600" dirty="0"/>
              <a:t>，</a:t>
            </a:r>
            <a:r>
              <a:rPr lang="zh-CN" altLang="en-US" sz="1600" dirty="0"/>
              <a:t>使诗歌浑然一体。另外</a:t>
            </a:r>
            <a:r>
              <a:rPr lang="en-US" altLang="zh-CN" sz="1600" dirty="0"/>
              <a:t>，</a:t>
            </a:r>
            <a:r>
              <a:rPr lang="en-US" altLang="zh-CN" sz="1600" dirty="0"/>
              <a:t>“</a:t>
            </a:r>
            <a:r>
              <a:rPr lang="zh-CN" altLang="en-US" sz="1600" dirty="0"/>
              <a:t>地</a:t>
            </a:r>
            <a:r>
              <a:rPr lang="en-US" altLang="zh-CN" sz="1600" dirty="0"/>
              <a:t>”</a:t>
            </a:r>
            <a:r>
              <a:rPr lang="zh-CN" altLang="en-US" sz="1600" dirty="0"/>
              <a:t>字与整首诗的韵脚和谐</a:t>
            </a:r>
            <a:r>
              <a:rPr lang="en-US" altLang="zh-CN" sz="1600" dirty="0"/>
              <a:t>，</a:t>
            </a:r>
            <a:r>
              <a:rPr lang="zh-CN" altLang="en-US" sz="1600" dirty="0"/>
              <a:t>使诗歌富有韵律美。</a:t>
            </a:r>
            <a:endParaRPr lang="zh-CN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2" grpId="0"/>
      <p:bldP spid="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840990" y="2996565"/>
            <a:ext cx="65100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大堰河</a:t>
            </a:r>
            <a:r>
              <a:rPr lang="en-US" altLang="zh-CN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——</a:t>
            </a:r>
            <a:r>
              <a:rPr lang="zh-CN" altLang="en-US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我的保姆</a:t>
            </a:r>
            <a:endParaRPr lang="zh-CN" altLang="en-US" sz="5400" b="1" dirty="0">
              <a:solidFill>
                <a:srgbClr val="3D589F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9" name="图片 8" descr="未标题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: 圆角 11"/>
          <p:cNvSpPr/>
          <p:nvPr/>
        </p:nvSpPr>
        <p:spPr>
          <a:xfrm>
            <a:off x="3503295" y="3860800"/>
            <a:ext cx="768350" cy="746760"/>
          </a:xfrm>
          <a:prstGeom prst="ellipse">
            <a:avLst/>
          </a:prstGeom>
          <a:solidFill>
            <a:srgbClr val="3D58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rPr>
              <a:t>03</a:t>
            </a:r>
            <a:endParaRPr lang="en-US" altLang="zh-CN" sz="2400" dirty="0">
              <a:solidFill>
                <a:srgbClr val="FFFFFF"/>
              </a:solidFill>
              <a:ea typeface="印品黑体" panose="00000500000000000000" pitchFamily="2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487420" y="2539008"/>
            <a:ext cx="1992630" cy="975717"/>
            <a:chOff x="7559" y="2332"/>
            <a:chExt cx="3138" cy="1537"/>
          </a:xfrm>
        </p:grpSpPr>
        <p:sp>
          <p:nvSpPr>
            <p:cNvPr id="19" name="矩形: 圆角 10"/>
            <p:cNvSpPr/>
            <p:nvPr/>
          </p:nvSpPr>
          <p:spPr>
            <a:xfrm>
              <a:off x="7559" y="2332"/>
              <a:ext cx="1210" cy="121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rgbClr val="FFFFFF"/>
                  </a:solidFill>
                  <a:ea typeface="印品黑体" panose="00000500000000000000" pitchFamily="2" charset="-122"/>
                </a:rPr>
                <a:t>02</a:t>
              </a:r>
              <a:endPara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endParaRPr>
            </a:p>
          </p:txBody>
        </p:sp>
        <p:sp>
          <p:nvSpPr>
            <p:cNvPr id="26" name="TextBox 39"/>
            <p:cNvSpPr txBox="1"/>
            <p:nvPr/>
          </p:nvSpPr>
          <p:spPr>
            <a:xfrm>
              <a:off x="8969" y="2562"/>
              <a:ext cx="1728" cy="13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划重点</a:t>
              </a:r>
              <a:endPara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pPr algn="l"/>
              <a:endPara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983615" y="2346325"/>
            <a:ext cx="2296160" cy="2095500"/>
            <a:chOff x="2680" y="3750"/>
            <a:chExt cx="3616" cy="3300"/>
          </a:xfrm>
        </p:grpSpPr>
        <p:grpSp>
          <p:nvGrpSpPr>
            <p:cNvPr id="2" name="组合 1"/>
            <p:cNvGrpSpPr/>
            <p:nvPr/>
          </p:nvGrpSpPr>
          <p:grpSpPr>
            <a:xfrm>
              <a:off x="2680" y="3750"/>
              <a:ext cx="3164" cy="3301"/>
              <a:chOff x="1289978" y="1804572"/>
              <a:chExt cx="1506855" cy="1572101"/>
            </a:xfrm>
          </p:grpSpPr>
          <p:sp>
            <p:nvSpPr>
              <p:cNvPr id="6" name="文本框 5"/>
              <p:cNvSpPr txBox="1"/>
              <p:nvPr/>
            </p:nvSpPr>
            <p:spPr>
              <a:xfrm>
                <a:off x="1465238" y="1940303"/>
                <a:ext cx="1156335" cy="13006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5335" b="1" dirty="0">
                    <a:solidFill>
                      <a:srgbClr val="3D589F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rPr>
                  <a:t>模块</a:t>
                </a:r>
                <a:endParaRPr lang="zh-CN" altLang="en-US" sz="5335" b="1" dirty="0">
                  <a:solidFill>
                    <a:srgbClr val="3D589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  <a:p>
                <a:r>
                  <a:rPr lang="zh-CN" altLang="en-US" sz="5335" b="1" dirty="0">
                    <a:solidFill>
                      <a:srgbClr val="3D589F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rPr>
                  <a:t>导航</a:t>
                </a:r>
                <a:endParaRPr lang="zh-CN" altLang="en-US" sz="5335" b="1" dirty="0">
                  <a:solidFill>
                    <a:srgbClr val="3D589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3" name="矩形 6"/>
              <p:cNvSpPr/>
              <p:nvPr/>
            </p:nvSpPr>
            <p:spPr>
              <a:xfrm>
                <a:off x="1289978" y="1804572"/>
                <a:ext cx="1506855" cy="1572101"/>
              </a:xfrm>
              <a:custGeom>
                <a:avLst/>
                <a:gdLst>
                  <a:gd name="connsiteX0" fmla="*/ 3164 w 3164"/>
                  <a:gd name="connsiteY0" fmla="*/ 2128 h 3301"/>
                  <a:gd name="connsiteX1" fmla="*/ 3162 w 3164"/>
                  <a:gd name="connsiteY1" fmla="*/ 3301 h 3301"/>
                  <a:gd name="connsiteX2" fmla="*/ 0 w 3164"/>
                  <a:gd name="connsiteY2" fmla="*/ 3301 h 3301"/>
                  <a:gd name="connsiteX3" fmla="*/ 0 w 3164"/>
                  <a:gd name="connsiteY3" fmla="*/ 0 h 3301"/>
                  <a:gd name="connsiteX4" fmla="*/ 3162 w 3164"/>
                  <a:gd name="connsiteY4" fmla="*/ 0 h 3301"/>
                  <a:gd name="connsiteX5" fmla="*/ 3160 w 3164"/>
                  <a:gd name="connsiteY5" fmla="*/ 1178 h 3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64" h="3301">
                    <a:moveTo>
                      <a:pt x="3164" y="2128"/>
                    </a:moveTo>
                    <a:lnTo>
                      <a:pt x="3162" y="3301"/>
                    </a:lnTo>
                    <a:lnTo>
                      <a:pt x="0" y="3301"/>
                    </a:lnTo>
                    <a:lnTo>
                      <a:pt x="0" y="0"/>
                    </a:lnTo>
                    <a:lnTo>
                      <a:pt x="3162" y="0"/>
                    </a:lnTo>
                    <a:cubicBezTo>
                      <a:pt x="3163" y="548"/>
                      <a:pt x="3160" y="1178"/>
                      <a:pt x="3160" y="1178"/>
                    </a:cubicBezTo>
                  </a:path>
                </a:pathLst>
              </a:custGeom>
              <a:noFill/>
              <a:ln w="57150">
                <a:solidFill>
                  <a:srgbClr val="3D589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altLang="zh-CN" sz="2400" dirty="0">
                  <a:ea typeface="印品黑体" panose="00000500000000000000" pitchFamily="2" charset="-122"/>
                </a:endParaRPr>
              </a:p>
            </p:txBody>
          </p:sp>
        </p:grpSp>
        <p:sp>
          <p:nvSpPr>
            <p:cNvPr id="38" name="等腰三角形 37"/>
            <p:cNvSpPr/>
            <p:nvPr/>
          </p:nvSpPr>
          <p:spPr>
            <a:xfrm rot="5400000">
              <a:off x="5787" y="5127"/>
              <a:ext cx="567" cy="453"/>
            </a:xfrm>
            <a:prstGeom prst="triangle">
              <a:avLst/>
            </a:prstGeom>
            <a:solidFill>
              <a:srgbClr val="3D58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487420" y="1321439"/>
            <a:ext cx="4439920" cy="768370"/>
            <a:chOff x="6297" y="1430"/>
            <a:chExt cx="6992" cy="1210"/>
          </a:xfrm>
        </p:grpSpPr>
        <p:sp>
          <p:nvSpPr>
            <p:cNvPr id="5" name="矩形: 圆角 9"/>
            <p:cNvSpPr/>
            <p:nvPr/>
          </p:nvSpPr>
          <p:spPr>
            <a:xfrm>
              <a:off x="6297" y="1430"/>
              <a:ext cx="1210" cy="1210"/>
            </a:xfrm>
            <a:prstGeom prst="ellipse">
              <a:avLst/>
            </a:prstGeom>
            <a:solidFill>
              <a:srgbClr val="3D58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rgbClr val="FFFFFF"/>
                  </a:solidFill>
                  <a:ea typeface="印品黑体" panose="00000500000000000000" pitchFamily="2" charset="-122"/>
                </a:rPr>
                <a:t>01</a:t>
              </a:r>
              <a:endPara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endParaRPr>
            </a:p>
          </p:txBody>
        </p:sp>
        <p:sp>
          <p:nvSpPr>
            <p:cNvPr id="23" name="TextBox 39"/>
            <p:cNvSpPr txBox="1"/>
            <p:nvPr/>
          </p:nvSpPr>
          <p:spPr>
            <a:xfrm>
              <a:off x="7620" y="1430"/>
              <a:ext cx="172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看头条</a:t>
              </a:r>
              <a:endPara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sp>
          <p:nvSpPr>
            <p:cNvPr id="36" name="TextBox 40"/>
            <p:cNvSpPr txBox="1"/>
            <p:nvPr/>
          </p:nvSpPr>
          <p:spPr>
            <a:xfrm>
              <a:off x="7507" y="2141"/>
              <a:ext cx="5782" cy="4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65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 </a:t>
              </a:r>
              <a:r>
                <a:rPr lang="zh-CN" altLang="en-US" sz="1465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作者专栏 文题解说 背景资料</a:t>
              </a:r>
              <a:r>
                <a:rPr lang="en-US" altLang="zh-CN" sz="1465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 </a:t>
              </a:r>
              <a:r>
                <a:rPr lang="zh-CN" altLang="en-US" sz="1465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知识链接</a:t>
              </a:r>
              <a:r>
                <a:rPr lang="en-US" altLang="zh-CN" sz="1465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 </a:t>
              </a:r>
              <a:endPara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4" name="图片 3" descr="未标题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sp>
        <p:nvSpPr>
          <p:cNvPr id="27" name="TextBox 40"/>
          <p:cNvSpPr txBox="1"/>
          <p:nvPr/>
        </p:nvSpPr>
        <p:spPr>
          <a:xfrm>
            <a:off x="4367530" y="4364990"/>
            <a:ext cx="3559810" cy="4483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主题解读 特色总结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重点难点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情境探究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3" name="TextBox 39"/>
          <p:cNvSpPr txBox="1"/>
          <p:nvPr>
            <p:custDataLst>
              <p:tags r:id="rId2"/>
            </p:custDataLst>
          </p:nvPr>
        </p:nvSpPr>
        <p:spPr>
          <a:xfrm>
            <a:off x="4415790" y="3860800"/>
            <a:ext cx="2164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集要点</a:t>
            </a:r>
            <a:r>
              <a:rPr lang="en-US" altLang="zh-CN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/</a:t>
            </a:r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激思辨</a:t>
            </a:r>
            <a:endParaRPr lang="zh-CN" altLang="en-US" sz="2400" dirty="0"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  <p:sp>
        <p:nvSpPr>
          <p:cNvPr id="30" name="TextBox 40"/>
          <p:cNvSpPr txBox="1"/>
          <p:nvPr>
            <p:custDataLst>
              <p:tags r:id="rId3"/>
            </p:custDataLst>
          </p:nvPr>
        </p:nvSpPr>
        <p:spPr>
          <a:xfrm>
            <a:off x="4272280" y="3140710"/>
            <a:ext cx="2746375" cy="3168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品读原文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深度解析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783205" y="2996565"/>
            <a:ext cx="606425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*</a:t>
            </a:r>
            <a:r>
              <a:rPr lang="zh-CN" altLang="en-US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再别康桥</a:t>
            </a:r>
            <a:endParaRPr lang="zh-CN" altLang="en-US" sz="5400" b="1" dirty="0">
              <a:solidFill>
                <a:srgbClr val="3D589F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9" name="图片 8" descr="未标题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: 圆角 11"/>
          <p:cNvSpPr/>
          <p:nvPr/>
        </p:nvSpPr>
        <p:spPr>
          <a:xfrm>
            <a:off x="3575685" y="1917700"/>
            <a:ext cx="768350" cy="746760"/>
          </a:xfrm>
          <a:prstGeom prst="ellipse">
            <a:avLst/>
          </a:prstGeom>
          <a:solidFill>
            <a:srgbClr val="3D58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rPr>
              <a:t>03</a:t>
            </a:r>
            <a:endParaRPr lang="en-US" altLang="zh-CN" sz="2400" dirty="0">
              <a:solidFill>
                <a:srgbClr val="FFFFFF"/>
              </a:solidFill>
              <a:ea typeface="印品黑体" panose="00000500000000000000" pitchFamily="2" charset="-122"/>
            </a:endParaRPr>
          </a:p>
        </p:txBody>
      </p:sp>
      <p:sp>
        <p:nvSpPr>
          <p:cNvPr id="21" name="矩形: 圆角 12"/>
          <p:cNvSpPr/>
          <p:nvPr/>
        </p:nvSpPr>
        <p:spPr>
          <a:xfrm>
            <a:off x="8009255" y="2207403"/>
            <a:ext cx="768343" cy="76834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rPr>
              <a:t>04</a:t>
            </a:r>
            <a:endParaRPr lang="en-US" altLang="zh-CN" sz="2400" dirty="0">
              <a:solidFill>
                <a:srgbClr val="FFFFFF"/>
              </a:solidFill>
              <a:ea typeface="印品黑体" panose="00000500000000000000" pitchFamily="2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005445" y="980718"/>
            <a:ext cx="1849120" cy="975717"/>
            <a:chOff x="7559" y="2332"/>
            <a:chExt cx="2912" cy="1537"/>
          </a:xfrm>
        </p:grpSpPr>
        <p:sp>
          <p:nvSpPr>
            <p:cNvPr id="19" name="矩形: 圆角 10"/>
            <p:cNvSpPr/>
            <p:nvPr/>
          </p:nvSpPr>
          <p:spPr>
            <a:xfrm>
              <a:off x="7559" y="2332"/>
              <a:ext cx="1210" cy="121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rgbClr val="FFFFFF"/>
                  </a:solidFill>
                  <a:ea typeface="印品黑体" panose="00000500000000000000" pitchFamily="2" charset="-122"/>
                </a:rPr>
                <a:t>02</a:t>
              </a:r>
              <a:endPara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endParaRPr>
            </a:p>
          </p:txBody>
        </p:sp>
        <p:sp>
          <p:nvSpPr>
            <p:cNvPr id="26" name="TextBox 39"/>
            <p:cNvSpPr txBox="1"/>
            <p:nvPr/>
          </p:nvSpPr>
          <p:spPr>
            <a:xfrm>
              <a:off x="8743" y="2562"/>
              <a:ext cx="1728" cy="13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划重点</a:t>
              </a:r>
              <a:endPara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pPr algn="l"/>
              <a:endPara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sp>
        <p:nvSpPr>
          <p:cNvPr id="29" name="TextBox 39"/>
          <p:cNvSpPr txBox="1"/>
          <p:nvPr/>
        </p:nvSpPr>
        <p:spPr>
          <a:xfrm>
            <a:off x="8832850" y="3571875"/>
            <a:ext cx="10972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</a:rPr>
              <a:t>刷素养</a:t>
            </a:r>
            <a:endParaRPr lang="zh-CN" altLang="en-US" sz="2400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35" name="TextBox 39"/>
          <p:cNvSpPr txBox="1"/>
          <p:nvPr/>
        </p:nvSpPr>
        <p:spPr>
          <a:xfrm>
            <a:off x="8813165" y="2326640"/>
            <a:ext cx="1097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</a:rPr>
              <a:t>晒清单</a:t>
            </a:r>
            <a:endParaRPr lang="zh-CN" altLang="en-US" sz="2400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983615" y="2346325"/>
            <a:ext cx="2296160" cy="2095500"/>
            <a:chOff x="2680" y="3750"/>
            <a:chExt cx="3616" cy="3300"/>
          </a:xfrm>
        </p:grpSpPr>
        <p:grpSp>
          <p:nvGrpSpPr>
            <p:cNvPr id="2" name="组合 1"/>
            <p:cNvGrpSpPr/>
            <p:nvPr/>
          </p:nvGrpSpPr>
          <p:grpSpPr>
            <a:xfrm>
              <a:off x="2680" y="3750"/>
              <a:ext cx="3164" cy="3301"/>
              <a:chOff x="1289978" y="1804572"/>
              <a:chExt cx="1506855" cy="1572101"/>
            </a:xfrm>
          </p:grpSpPr>
          <p:sp>
            <p:nvSpPr>
              <p:cNvPr id="6" name="文本框 5"/>
              <p:cNvSpPr txBox="1"/>
              <p:nvPr/>
            </p:nvSpPr>
            <p:spPr>
              <a:xfrm>
                <a:off x="1465238" y="1940303"/>
                <a:ext cx="1156335" cy="13006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5335" b="1" dirty="0">
                    <a:solidFill>
                      <a:srgbClr val="3D589F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rPr>
                  <a:t>模块</a:t>
                </a:r>
                <a:endParaRPr lang="zh-CN" altLang="en-US" sz="5335" b="1" dirty="0">
                  <a:solidFill>
                    <a:srgbClr val="3D589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  <a:p>
                <a:r>
                  <a:rPr lang="zh-CN" altLang="en-US" sz="5335" b="1" dirty="0">
                    <a:solidFill>
                      <a:srgbClr val="3D589F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rPr>
                  <a:t>导航</a:t>
                </a:r>
                <a:endParaRPr lang="zh-CN" altLang="en-US" sz="5335" b="1" dirty="0">
                  <a:solidFill>
                    <a:srgbClr val="3D589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3" name="矩形 6"/>
              <p:cNvSpPr/>
              <p:nvPr/>
            </p:nvSpPr>
            <p:spPr>
              <a:xfrm>
                <a:off x="1289978" y="1804572"/>
                <a:ext cx="1506855" cy="1572101"/>
              </a:xfrm>
              <a:custGeom>
                <a:avLst/>
                <a:gdLst>
                  <a:gd name="connsiteX0" fmla="*/ 3164 w 3164"/>
                  <a:gd name="connsiteY0" fmla="*/ 2128 h 3301"/>
                  <a:gd name="connsiteX1" fmla="*/ 3162 w 3164"/>
                  <a:gd name="connsiteY1" fmla="*/ 3301 h 3301"/>
                  <a:gd name="connsiteX2" fmla="*/ 0 w 3164"/>
                  <a:gd name="connsiteY2" fmla="*/ 3301 h 3301"/>
                  <a:gd name="connsiteX3" fmla="*/ 0 w 3164"/>
                  <a:gd name="connsiteY3" fmla="*/ 0 h 3301"/>
                  <a:gd name="connsiteX4" fmla="*/ 3162 w 3164"/>
                  <a:gd name="connsiteY4" fmla="*/ 0 h 3301"/>
                  <a:gd name="connsiteX5" fmla="*/ 3160 w 3164"/>
                  <a:gd name="connsiteY5" fmla="*/ 1178 h 3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64" h="3301">
                    <a:moveTo>
                      <a:pt x="3164" y="2128"/>
                    </a:moveTo>
                    <a:lnTo>
                      <a:pt x="3162" y="3301"/>
                    </a:lnTo>
                    <a:lnTo>
                      <a:pt x="0" y="3301"/>
                    </a:lnTo>
                    <a:lnTo>
                      <a:pt x="0" y="0"/>
                    </a:lnTo>
                    <a:lnTo>
                      <a:pt x="3162" y="0"/>
                    </a:lnTo>
                    <a:cubicBezTo>
                      <a:pt x="3163" y="548"/>
                      <a:pt x="3160" y="1178"/>
                      <a:pt x="3160" y="1178"/>
                    </a:cubicBezTo>
                  </a:path>
                </a:pathLst>
              </a:custGeom>
              <a:noFill/>
              <a:ln w="57150">
                <a:solidFill>
                  <a:srgbClr val="3D589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altLang="zh-CN" sz="2400" dirty="0">
                  <a:ea typeface="印品黑体" panose="00000500000000000000" pitchFamily="2" charset="-122"/>
                </a:endParaRPr>
              </a:p>
            </p:txBody>
          </p:sp>
        </p:grpSp>
        <p:sp>
          <p:nvSpPr>
            <p:cNvPr id="38" name="等腰三角形 37"/>
            <p:cNvSpPr/>
            <p:nvPr/>
          </p:nvSpPr>
          <p:spPr>
            <a:xfrm rot="5400000">
              <a:off x="5787" y="5127"/>
              <a:ext cx="567" cy="453"/>
            </a:xfrm>
            <a:prstGeom prst="triangle">
              <a:avLst/>
            </a:prstGeom>
            <a:solidFill>
              <a:srgbClr val="3D58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8875395" y="4058285"/>
            <a:ext cx="4074795" cy="316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语言文字运用 文学类阅读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575685" y="908054"/>
            <a:ext cx="4469765" cy="911884"/>
            <a:chOff x="6297" y="1430"/>
            <a:chExt cx="7039" cy="1436"/>
          </a:xfrm>
        </p:grpSpPr>
        <p:sp>
          <p:nvSpPr>
            <p:cNvPr id="5" name="矩形: 圆角 9"/>
            <p:cNvSpPr/>
            <p:nvPr/>
          </p:nvSpPr>
          <p:spPr>
            <a:xfrm>
              <a:off x="6297" y="1430"/>
              <a:ext cx="1210" cy="1210"/>
            </a:xfrm>
            <a:prstGeom prst="ellipse">
              <a:avLst/>
            </a:prstGeom>
            <a:solidFill>
              <a:srgbClr val="3D58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rgbClr val="FFFFFF"/>
                  </a:solidFill>
                  <a:ea typeface="印品黑体" panose="00000500000000000000" pitchFamily="2" charset="-122"/>
                </a:rPr>
                <a:t>01</a:t>
              </a:r>
              <a:endPara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endParaRPr>
            </a:p>
          </p:txBody>
        </p:sp>
        <p:sp>
          <p:nvSpPr>
            <p:cNvPr id="23" name="TextBox 39"/>
            <p:cNvSpPr txBox="1"/>
            <p:nvPr/>
          </p:nvSpPr>
          <p:spPr>
            <a:xfrm>
              <a:off x="7620" y="1543"/>
              <a:ext cx="172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看头条</a:t>
              </a:r>
              <a:endPara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sp>
          <p:nvSpPr>
            <p:cNvPr id="36" name="TextBox 40"/>
            <p:cNvSpPr txBox="1"/>
            <p:nvPr/>
          </p:nvSpPr>
          <p:spPr>
            <a:xfrm>
              <a:off x="7507" y="2367"/>
              <a:ext cx="5829" cy="4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65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 </a:t>
              </a:r>
              <a:r>
                <a:rPr lang="zh-CN" altLang="en-US" sz="1465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作者专栏 文题解说 背景资料</a:t>
              </a:r>
              <a:r>
                <a:rPr lang="en-US" altLang="zh-CN" sz="1465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 </a:t>
              </a:r>
              <a:r>
                <a:rPr lang="zh-CN" altLang="en-US" sz="1465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知识链接</a:t>
              </a:r>
              <a:r>
                <a:rPr lang="en-US" altLang="zh-CN" sz="1465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 </a:t>
              </a:r>
              <a:endPara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4" name="图片 3" descr="未标题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sp>
        <p:nvSpPr>
          <p:cNvPr id="12" name="矩形: 圆角 11"/>
          <p:cNvSpPr/>
          <p:nvPr/>
        </p:nvSpPr>
        <p:spPr>
          <a:xfrm>
            <a:off x="3575685" y="2915920"/>
            <a:ext cx="768350" cy="766445"/>
          </a:xfrm>
          <a:prstGeom prst="ellipse">
            <a:avLst/>
          </a:prstGeom>
          <a:solidFill>
            <a:srgbClr val="3D58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rPr>
              <a:t>05</a:t>
            </a:r>
            <a:endParaRPr lang="en-US" altLang="zh-CN" sz="2400" dirty="0">
              <a:solidFill>
                <a:srgbClr val="FFFFFF"/>
              </a:solidFill>
              <a:ea typeface="印品黑体" panose="00000500000000000000" pitchFamily="2" charset="-122"/>
            </a:endParaRPr>
          </a:p>
        </p:txBody>
      </p:sp>
      <p:sp>
        <p:nvSpPr>
          <p:cNvPr id="11" name="TextBox 40"/>
          <p:cNvSpPr txBox="1"/>
          <p:nvPr/>
        </p:nvSpPr>
        <p:spPr>
          <a:xfrm>
            <a:off x="8832850" y="2868930"/>
            <a:ext cx="3327400" cy="316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字音 词语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词义辨析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7" name="矩形: 圆角 12"/>
          <p:cNvSpPr/>
          <p:nvPr/>
        </p:nvSpPr>
        <p:spPr>
          <a:xfrm>
            <a:off x="8009255" y="3471053"/>
            <a:ext cx="768343" cy="76834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rPr>
              <a:t>06</a:t>
            </a:r>
            <a:endParaRPr lang="en-US" altLang="zh-CN" sz="2400" dirty="0">
              <a:solidFill>
                <a:srgbClr val="FFFFFF"/>
              </a:solidFill>
              <a:ea typeface="印品黑体" panose="00000500000000000000" pitchFamily="2" charset="-122"/>
            </a:endParaRPr>
          </a:p>
        </p:txBody>
      </p:sp>
      <p:sp>
        <p:nvSpPr>
          <p:cNvPr id="9" name="矩形: 圆角 11"/>
          <p:cNvSpPr/>
          <p:nvPr/>
        </p:nvSpPr>
        <p:spPr>
          <a:xfrm>
            <a:off x="3582035" y="3940175"/>
            <a:ext cx="768350" cy="766445"/>
          </a:xfrm>
          <a:prstGeom prst="ellipse">
            <a:avLst/>
          </a:prstGeom>
          <a:solidFill>
            <a:srgbClr val="3D58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rPr>
              <a:t>07</a:t>
            </a:r>
            <a:endParaRPr lang="en-US" altLang="zh-CN" sz="2400" dirty="0">
              <a:solidFill>
                <a:srgbClr val="FFFFFF"/>
              </a:solidFill>
              <a:ea typeface="印品黑体" panose="00000500000000000000" pitchFamily="2" charset="-122"/>
            </a:endParaRPr>
          </a:p>
        </p:txBody>
      </p:sp>
      <p:sp>
        <p:nvSpPr>
          <p:cNvPr id="15" name="TextBox 39"/>
          <p:cNvSpPr txBox="1"/>
          <p:nvPr/>
        </p:nvSpPr>
        <p:spPr>
          <a:xfrm>
            <a:off x="8848725" y="4785995"/>
            <a:ext cx="2991485" cy="51244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句子迷</a:t>
            </a:r>
            <a:r>
              <a:rPr lang="en-US" altLang="zh-CN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·</a:t>
            </a:r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笔有千钧</a:t>
            </a:r>
            <a:endParaRPr lang="zh-CN" altLang="en-US" sz="2400" dirty="0"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  <p:sp>
        <p:nvSpPr>
          <p:cNvPr id="16" name="TextBox 40"/>
          <p:cNvSpPr txBox="1"/>
          <p:nvPr/>
        </p:nvSpPr>
        <p:spPr>
          <a:xfrm>
            <a:off x="8904605" y="5299710"/>
            <a:ext cx="2017395" cy="3752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艾青诗句选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endParaRPr lang="en-US" altLang="zh-CN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徐志摩现代诗名句选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古今母爱颂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25" name="TextBox 39"/>
          <p:cNvSpPr txBox="1"/>
          <p:nvPr/>
        </p:nvSpPr>
        <p:spPr>
          <a:xfrm>
            <a:off x="4481830" y="3054350"/>
            <a:ext cx="26396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</a:rPr>
              <a:t>戳考点</a:t>
            </a:r>
            <a:endParaRPr lang="zh-CN" altLang="en-US" sz="2400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27" name="TextBox 40"/>
          <p:cNvSpPr txBox="1"/>
          <p:nvPr/>
        </p:nvSpPr>
        <p:spPr>
          <a:xfrm>
            <a:off x="4449445" y="2421255"/>
            <a:ext cx="3559810" cy="4483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主题解读 特色总结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重点难点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情境探究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endParaRPr lang="en-US" altLang="zh-CN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对比分析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22" name="TextBox 39"/>
          <p:cNvSpPr txBox="1"/>
          <p:nvPr/>
        </p:nvSpPr>
        <p:spPr>
          <a:xfrm>
            <a:off x="4449445" y="4083685"/>
            <a:ext cx="30194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人物志</a:t>
            </a:r>
            <a:r>
              <a:rPr lang="en-US" altLang="zh-CN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·</a:t>
            </a:r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知人论世</a:t>
            </a:r>
            <a:endParaRPr lang="zh-CN" altLang="en-US" sz="2400" dirty="0"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  <p:sp>
        <p:nvSpPr>
          <p:cNvPr id="24" name="TextBox 40"/>
          <p:cNvSpPr txBox="1"/>
          <p:nvPr/>
        </p:nvSpPr>
        <p:spPr>
          <a:xfrm>
            <a:off x="4481830" y="4582160"/>
            <a:ext cx="3350895" cy="462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艾青人物印象 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  <a:p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徐志摩人物印象 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  <a:p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至情至性徐志摩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  <p:sp>
        <p:nvSpPr>
          <p:cNvPr id="14" name="TextBox 40"/>
          <p:cNvSpPr txBox="1"/>
          <p:nvPr>
            <p:custDataLst>
              <p:tags r:id="rId2"/>
            </p:custDataLst>
          </p:nvPr>
        </p:nvSpPr>
        <p:spPr>
          <a:xfrm>
            <a:off x="4512310" y="3495675"/>
            <a:ext cx="2781935" cy="3168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考点解读 考法突破 典题例解 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3" name="TextBox 39"/>
          <p:cNvSpPr txBox="1"/>
          <p:nvPr>
            <p:custDataLst>
              <p:tags r:id="rId3"/>
            </p:custDataLst>
          </p:nvPr>
        </p:nvSpPr>
        <p:spPr>
          <a:xfrm>
            <a:off x="4449445" y="1988185"/>
            <a:ext cx="2164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集要点</a:t>
            </a:r>
            <a:r>
              <a:rPr lang="en-US" altLang="zh-CN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/</a:t>
            </a:r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激思辨</a:t>
            </a:r>
            <a:endParaRPr lang="zh-CN" altLang="en-US" sz="2400" dirty="0"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  <p:sp>
        <p:nvSpPr>
          <p:cNvPr id="30" name="TextBox 40"/>
          <p:cNvSpPr txBox="1"/>
          <p:nvPr>
            <p:custDataLst>
              <p:tags r:id="rId4"/>
            </p:custDataLst>
          </p:nvPr>
        </p:nvSpPr>
        <p:spPr>
          <a:xfrm>
            <a:off x="8718550" y="1582420"/>
            <a:ext cx="2746375" cy="3168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品读原文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深度解析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32" name="矩形: 圆角 10"/>
          <p:cNvSpPr/>
          <p:nvPr>
            <p:custDataLst>
              <p:tags r:id="rId5"/>
            </p:custDataLst>
          </p:nvPr>
        </p:nvSpPr>
        <p:spPr>
          <a:xfrm>
            <a:off x="8044815" y="4652645"/>
            <a:ext cx="768350" cy="76835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rPr>
              <a:t>08</a:t>
            </a:r>
            <a:endParaRPr lang="en-US" altLang="zh-CN" sz="2400" dirty="0">
              <a:solidFill>
                <a:srgbClr val="FFFFFF"/>
              </a:solidFill>
              <a:ea typeface="印品黑体" panose="00000500000000000000" pitchFamily="2" charset="-122"/>
            </a:endParaRPr>
          </a:p>
        </p:txBody>
      </p:sp>
      <p:sp>
        <p:nvSpPr>
          <p:cNvPr id="31" name="矩形: 圆角 11"/>
          <p:cNvSpPr/>
          <p:nvPr/>
        </p:nvSpPr>
        <p:spPr>
          <a:xfrm>
            <a:off x="3565525" y="5215255"/>
            <a:ext cx="768350" cy="766445"/>
          </a:xfrm>
          <a:prstGeom prst="ellipse">
            <a:avLst/>
          </a:prstGeom>
          <a:solidFill>
            <a:srgbClr val="3D58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rPr>
              <a:t>09</a:t>
            </a:r>
            <a:endParaRPr lang="en-US" altLang="zh-CN" sz="2400" dirty="0">
              <a:solidFill>
                <a:srgbClr val="FFFFFF"/>
              </a:solidFill>
              <a:ea typeface="印品黑体" panose="00000500000000000000" pitchFamily="2" charset="-122"/>
            </a:endParaRPr>
          </a:p>
        </p:txBody>
      </p:sp>
      <p:sp>
        <p:nvSpPr>
          <p:cNvPr id="33" name="TextBox 39"/>
          <p:cNvSpPr txBox="1"/>
          <p:nvPr/>
        </p:nvSpPr>
        <p:spPr>
          <a:xfrm>
            <a:off x="4504690" y="5358765"/>
            <a:ext cx="30194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故事汇</a:t>
            </a:r>
            <a:r>
              <a:rPr lang="en-US" altLang="zh-CN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·</a:t>
            </a:r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经年缩影</a:t>
            </a:r>
            <a:endParaRPr lang="zh-CN" altLang="en-US" sz="2400" dirty="0"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  <p:sp>
        <p:nvSpPr>
          <p:cNvPr id="34" name="TextBox 40"/>
          <p:cNvSpPr txBox="1"/>
          <p:nvPr/>
        </p:nvSpPr>
        <p:spPr>
          <a:xfrm>
            <a:off x="4537075" y="5857240"/>
            <a:ext cx="3350895" cy="462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>
              <a:buClrTx/>
              <a:buSzTx/>
              <a:buNone/>
            </a:pP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艾青实事求是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39470" y="1268730"/>
            <a:ext cx="10212705" cy="32340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(</a:t>
            </a:r>
            <a:r>
              <a:rPr lang="zh-CN" altLang="en-US"/>
              <a:t>一</a:t>
            </a:r>
            <a:r>
              <a:rPr lang="en-US" altLang="zh-CN"/>
              <a:t>)</a:t>
            </a:r>
            <a:r>
              <a:rPr lang="zh-CN" altLang="en-US"/>
              <a:t>语言文字运用</a:t>
            </a:r>
            <a:r>
              <a:rPr lang="en-US" altLang="en-US"/>
              <a:t>Ⅰ</a:t>
            </a:r>
            <a:endParaRPr lang="en-US" altLang="en-US"/>
          </a:p>
          <a:p>
            <a:pPr>
              <a:lnSpc>
                <a:spcPct val="150000"/>
              </a:lnSpc>
            </a:pPr>
            <a:r>
              <a:rPr lang="zh-CN" altLang="en-US"/>
              <a:t>阅读下面的文字</a:t>
            </a:r>
            <a:r>
              <a:rPr lang="en-US" altLang="zh-CN"/>
              <a:t>，</a:t>
            </a:r>
            <a:r>
              <a:rPr lang="zh-CN" altLang="en-US"/>
              <a:t>完成</a:t>
            </a:r>
            <a:r>
              <a:rPr lang="en-US" altLang="zh-CN"/>
              <a:t>1~3</a:t>
            </a:r>
            <a:r>
              <a:rPr lang="zh-CN" altLang="en-US"/>
              <a:t>题。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en-US" altLang="zh-CN"/>
              <a:t>    </a:t>
            </a:r>
            <a:r>
              <a:rPr lang="zh-CN" altLang="en-US"/>
              <a:t>语言不够</a:t>
            </a:r>
            <a:r>
              <a:rPr lang="en-US" altLang="zh-CN"/>
              <a:t>“</a:t>
            </a:r>
            <a:r>
              <a:rPr lang="zh-CN" altLang="en-US"/>
              <a:t>纯净</a:t>
            </a:r>
            <a:r>
              <a:rPr lang="en-US" altLang="zh-CN"/>
              <a:t>”，</a:t>
            </a:r>
            <a:r>
              <a:rPr lang="zh-CN" altLang="en-US"/>
              <a:t>据说是新诗的通病。然而将不同的因素冶于一炉</a:t>
            </a:r>
            <a:r>
              <a:rPr lang="en-US" altLang="zh-CN"/>
              <a:t>，</a:t>
            </a:r>
            <a:r>
              <a:rPr lang="zh-CN" altLang="en-US"/>
              <a:t>而使之产生浑然一体的美感效果</a:t>
            </a:r>
            <a:r>
              <a:rPr lang="en-US" altLang="zh-CN"/>
              <a:t>，</a:t>
            </a:r>
            <a:r>
              <a:rPr lang="zh-CN" altLang="en-US"/>
              <a:t>是诗歌艺术的可贵之处。我们并不认为诗和说话可以</a:t>
            </a:r>
            <a:r>
              <a:rPr lang="zh-CN" altLang="en-US" u="sng"/>
              <a:t>　</a:t>
            </a:r>
            <a:r>
              <a:rPr lang="en-US" altLang="en-US" u="sng"/>
              <a:t>①</a:t>
            </a:r>
            <a:r>
              <a:rPr lang="zh-CN" altLang="en-US" u="sng"/>
              <a:t>　</a:t>
            </a:r>
            <a:r>
              <a:rPr lang="zh-CN" altLang="en-US"/>
              <a:t>。诗是经验的艺术化的表现</a:t>
            </a:r>
            <a:r>
              <a:rPr lang="en-US" altLang="zh-CN"/>
              <a:t>，</a:t>
            </a:r>
            <a:r>
              <a:rPr lang="zh-CN" altLang="en-US"/>
              <a:t>不是日常会话的达意。其次</a:t>
            </a:r>
            <a:r>
              <a:rPr lang="en-US" altLang="zh-CN"/>
              <a:t>，</a:t>
            </a:r>
            <a:r>
              <a:rPr lang="zh-CN" altLang="en-US"/>
              <a:t>文言在日常生活上虽已僵硬难用</a:t>
            </a:r>
            <a:r>
              <a:rPr lang="en-US" altLang="zh-CN"/>
              <a:t>，</a:t>
            </a:r>
            <a:r>
              <a:rPr lang="zh-CN" altLang="en-US"/>
              <a:t>但在艺术品中</a:t>
            </a:r>
            <a:r>
              <a:rPr lang="en-US" altLang="zh-CN"/>
              <a:t>，</a:t>
            </a:r>
            <a:r>
              <a:rPr lang="zh-CN" altLang="en-US"/>
              <a:t>经诗人的巧妙安排</a:t>
            </a:r>
            <a:r>
              <a:rPr lang="en-US" altLang="zh-CN"/>
              <a:t>，</a:t>
            </a:r>
            <a:r>
              <a:rPr lang="zh-CN" altLang="en-US"/>
              <a:t>却能</a:t>
            </a:r>
            <a:r>
              <a:rPr lang="en-US" altLang="zh-CN"/>
              <a:t>“</a:t>
            </a:r>
            <a:r>
              <a:rPr lang="zh-CN" altLang="en-US" u="sng"/>
              <a:t>　</a:t>
            </a:r>
            <a:r>
              <a:rPr lang="en-US" altLang="en-US" u="sng"/>
              <a:t>②</a:t>
            </a:r>
            <a:r>
              <a:rPr lang="zh-CN" altLang="en-US" u="sng"/>
              <a:t>　</a:t>
            </a:r>
            <a:r>
              <a:rPr lang="en-US" altLang="zh-CN"/>
              <a:t>”，</a:t>
            </a:r>
            <a:r>
              <a:rPr lang="zh-CN" altLang="en-US"/>
              <a:t>加强美感。反之</a:t>
            </a:r>
            <a:r>
              <a:rPr lang="en-US" altLang="zh-CN"/>
              <a:t>，</a:t>
            </a:r>
            <a:r>
              <a:rPr lang="zh-CN" altLang="en-US"/>
              <a:t>如果欠缺生命</a:t>
            </a:r>
            <a:r>
              <a:rPr lang="en-US" altLang="zh-CN"/>
              <a:t>，</a:t>
            </a:r>
            <a:r>
              <a:rPr lang="zh-CN" altLang="en-US"/>
              <a:t>则尽管一首新诗通篇不用一典</a:t>
            </a:r>
            <a:r>
              <a:rPr lang="en-US" altLang="zh-CN"/>
              <a:t>，</a:t>
            </a:r>
            <a:r>
              <a:rPr lang="zh-CN" altLang="en-US"/>
              <a:t>不掉一文</a:t>
            </a:r>
            <a:r>
              <a:rPr lang="en-US" altLang="zh-CN"/>
              <a:t>，</a:t>
            </a:r>
            <a:r>
              <a:rPr lang="zh-CN" altLang="en-US"/>
              <a:t>那种纯净也只是</a:t>
            </a:r>
            <a:r>
              <a:rPr lang="en-US" altLang="zh-CN"/>
              <a:t>“</a:t>
            </a:r>
            <a:r>
              <a:rPr lang="zh-CN" altLang="en-US"/>
              <a:t>一贫如洗</a:t>
            </a:r>
            <a:r>
              <a:rPr lang="en-US" altLang="zh-CN"/>
              <a:t>”</a:t>
            </a:r>
            <a:r>
              <a:rPr lang="zh-CN" altLang="en-US"/>
              <a:t>的代名词罢了。说坦白些</a:t>
            </a:r>
            <a:r>
              <a:rPr lang="en-US" altLang="zh-CN"/>
              <a:t>，</a:t>
            </a:r>
            <a:r>
              <a:rPr lang="zh-CN" altLang="en-US"/>
              <a:t>在文学的国度中</a:t>
            </a:r>
            <a:r>
              <a:rPr lang="en-US" altLang="zh-CN"/>
              <a:t>，</a:t>
            </a:r>
            <a:r>
              <a:rPr lang="zh-CN" altLang="en-US"/>
              <a:t>新诗人们是带点贵族气质的。</a:t>
            </a:r>
            <a:r>
              <a:rPr lang="zh-CN" altLang="en-US" u="wavy">
                <a:solidFill>
                  <a:schemeClr val="tx1"/>
                </a:solidFill>
                <a:uFillTx/>
              </a:rPr>
              <a:t>我们宁愿自己的作品成为滞销的奢侈品</a:t>
            </a:r>
            <a:r>
              <a:rPr lang="en-US" altLang="zh-CN" u="wavy">
                <a:solidFill>
                  <a:schemeClr val="tx1"/>
                </a:solidFill>
                <a:uFillTx/>
              </a:rPr>
              <a:t>，</a:t>
            </a:r>
            <a:r>
              <a:rPr lang="zh-CN" altLang="en-US" u="wavy">
                <a:solidFill>
                  <a:schemeClr val="tx1"/>
                </a:solidFill>
                <a:uFillTx/>
              </a:rPr>
              <a:t>也不愿它成为畅销的牙膏</a:t>
            </a:r>
            <a:r>
              <a:rPr lang="en-US" altLang="zh-CN" u="wavy">
                <a:solidFill>
                  <a:schemeClr val="tx1"/>
                </a:solidFill>
                <a:uFillTx/>
              </a:rPr>
              <a:t>，</a:t>
            </a:r>
            <a:r>
              <a:rPr lang="zh-CN" altLang="en-US" u="wavy">
                <a:solidFill>
                  <a:schemeClr val="tx1"/>
                </a:solidFill>
                <a:uFillTx/>
              </a:rPr>
              <a:t>人人皆可入口</a:t>
            </a:r>
            <a:r>
              <a:rPr lang="en-US" altLang="zh-CN" u="wavy">
                <a:solidFill>
                  <a:schemeClr val="tx1"/>
                </a:solidFill>
                <a:uFillTx/>
              </a:rPr>
              <a:t>，</a:t>
            </a:r>
            <a:r>
              <a:rPr lang="zh-CN" altLang="en-US" u="wavy">
                <a:solidFill>
                  <a:schemeClr val="tx1"/>
                </a:solidFill>
                <a:uFillTx/>
              </a:rPr>
              <a:t>而转瞬又必吐出的牙膏。</a:t>
            </a:r>
            <a:r>
              <a:rPr lang="zh-CN" altLang="en-US"/>
              <a:t>一旦超越了起码的</a:t>
            </a:r>
            <a:r>
              <a:rPr lang="en-US" altLang="zh-CN"/>
              <a:t>“</a:t>
            </a:r>
            <a:r>
              <a:rPr lang="zh-CN" altLang="en-US"/>
              <a:t>纯净</a:t>
            </a:r>
            <a:r>
              <a:rPr lang="en-US" altLang="zh-CN"/>
              <a:t>”</a:t>
            </a:r>
            <a:r>
              <a:rPr lang="zh-CN" altLang="en-US"/>
              <a:t>之后</a:t>
            </a:r>
            <a:r>
              <a:rPr lang="en-US" altLang="zh-CN"/>
              <a:t>，</a:t>
            </a:r>
            <a:r>
              <a:rPr lang="zh-CN" altLang="en-US" u="sng"/>
              <a:t>我们难以发现</a:t>
            </a:r>
            <a:r>
              <a:rPr lang="en-US" altLang="zh-CN" u="sng"/>
              <a:t>，</a:t>
            </a:r>
            <a:r>
              <a:rPr lang="zh-CN" altLang="en-US" u="sng"/>
              <a:t>文言宜于浮现庄重、优雅、含蓄而曲折的情操</a:t>
            </a:r>
            <a:r>
              <a:rPr lang="en-US" altLang="zh-CN" u="sng"/>
              <a:t>，</a:t>
            </a:r>
            <a:r>
              <a:rPr lang="zh-CN" altLang="en-US" u="sng"/>
              <a:t>而白话则明快、直率</a:t>
            </a:r>
            <a:r>
              <a:rPr lang="en-US" altLang="zh-CN" u="sng"/>
              <a:t>，</a:t>
            </a:r>
            <a:r>
              <a:rPr lang="zh-CN" altLang="en-US" u="sng"/>
              <a:t>富于现实感。</a:t>
            </a:r>
            <a:r>
              <a:rPr lang="zh-CN" altLang="en-US"/>
              <a:t>许多意境</a:t>
            </a:r>
            <a:r>
              <a:rPr lang="en-US" altLang="zh-CN"/>
              <a:t>，</a:t>
            </a:r>
            <a:r>
              <a:rPr lang="zh-CN" altLang="en-US"/>
              <a:t>白话表现起来总嫌太直接、太噜苏</a:t>
            </a:r>
            <a:r>
              <a:rPr lang="en-US" altLang="zh-CN"/>
              <a:t>，</a:t>
            </a:r>
            <a:r>
              <a:rPr lang="zh-CN" altLang="en-US"/>
              <a:t>改用文言则可保持</a:t>
            </a:r>
            <a:r>
              <a:rPr lang="zh-CN" altLang="en-US" u="sng"/>
              <a:t>　</a:t>
            </a:r>
            <a:r>
              <a:rPr lang="en-US" altLang="en-US" u="sng"/>
              <a:t>③</a:t>
            </a:r>
            <a:r>
              <a:rPr lang="zh-CN" altLang="en-US" u="sng"/>
              <a:t>　</a:t>
            </a:r>
            <a:r>
              <a:rPr lang="zh-CN" altLang="en-US"/>
              <a:t>的距离。艺术当然也追求和谐</a:t>
            </a:r>
            <a:r>
              <a:rPr lang="en-US" altLang="zh-CN"/>
              <a:t>，</a:t>
            </a:r>
            <a:r>
              <a:rPr lang="zh-CN" altLang="en-US"/>
              <a:t>但那应该是成品的</a:t>
            </a:r>
            <a:r>
              <a:rPr lang="en-US" altLang="zh-CN"/>
              <a:t>，</a:t>
            </a:r>
            <a:r>
              <a:rPr lang="zh-CN" altLang="en-US"/>
              <a:t>不是原料的和谐。愈能使不同的因素化合成和谐的整体</a:t>
            </a:r>
            <a:r>
              <a:rPr lang="en-US" altLang="zh-CN"/>
              <a:t>，</a:t>
            </a:r>
            <a:r>
              <a:rPr lang="zh-CN" altLang="en-US"/>
              <a:t>愈能以不类为类</a:t>
            </a:r>
            <a:r>
              <a:rPr lang="en-US" altLang="zh-CN"/>
              <a:t>，</a:t>
            </a:r>
            <a:r>
              <a:rPr lang="zh-CN" altLang="en-US"/>
              <a:t>愈能显示作者艺术的精湛。愿</a:t>
            </a:r>
            <a:r>
              <a:rPr lang="en-US" altLang="zh-CN"/>
              <a:t>“</a:t>
            </a:r>
            <a:r>
              <a:rPr lang="zh-CN" altLang="en-US"/>
              <a:t>纯净主义</a:t>
            </a:r>
            <a:r>
              <a:rPr lang="en-US" altLang="zh-CN"/>
              <a:t>”</a:t>
            </a:r>
            <a:r>
              <a:rPr lang="zh-CN" altLang="en-US"/>
              <a:t>的信徒们多想一想。</a:t>
            </a:r>
            <a:r>
              <a:rPr lang="en-US" altLang="en-US"/>
              <a:t> </a:t>
            </a:r>
            <a:endParaRPr lang="en-US" altLang="en-US"/>
          </a:p>
        </p:txBody>
      </p:sp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72160" y="843915"/>
            <a:ext cx="3568065" cy="548005"/>
            <a:chOff x="1216" y="1668"/>
            <a:chExt cx="5619" cy="863"/>
          </a:xfrm>
        </p:grpSpPr>
        <p:sp>
          <p:nvSpPr>
            <p:cNvPr id="9" name="文本框 8"/>
            <p:cNvSpPr txBox="1"/>
            <p:nvPr/>
          </p:nvSpPr>
          <p:spPr>
            <a:xfrm>
              <a:off x="2182" y="1791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14" name="图片 13" descr="模板图标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6" y="1668"/>
              <a:ext cx="869" cy="863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39470" y="1483995"/>
            <a:ext cx="10212705" cy="8070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1.</a:t>
            </a:r>
            <a:r>
              <a:rPr lang="zh-CN" altLang="en-US"/>
              <a:t>请在文中横线处填入恰当的成语。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72160" y="843915"/>
            <a:ext cx="3568065" cy="548005"/>
            <a:chOff x="1216" y="1668"/>
            <a:chExt cx="5619" cy="863"/>
          </a:xfrm>
        </p:grpSpPr>
        <p:sp>
          <p:nvSpPr>
            <p:cNvPr id="9" name="文本框 8"/>
            <p:cNvSpPr txBox="1"/>
            <p:nvPr/>
          </p:nvSpPr>
          <p:spPr>
            <a:xfrm>
              <a:off x="2182" y="1791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14" name="图片 13" descr="模板图标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6" y="1668"/>
              <a:ext cx="869" cy="863"/>
            </a:xfrm>
            <a:prstGeom prst="rect">
              <a:avLst/>
            </a:prstGeom>
          </p:spPr>
        </p:pic>
      </p:grpSp>
      <p:sp>
        <p:nvSpPr>
          <p:cNvPr id="21" name="文本框 20"/>
          <p:cNvSpPr txBox="1"/>
          <p:nvPr/>
        </p:nvSpPr>
        <p:spPr>
          <a:xfrm>
            <a:off x="623570" y="4142740"/>
            <a:ext cx="1018540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【答案】</a:t>
            </a:r>
            <a:r>
              <a:rPr lang="en-US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①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等量齐观　</a:t>
            </a:r>
            <a:r>
              <a:rPr lang="en-US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②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起死回生　</a:t>
            </a:r>
            <a:r>
              <a:rPr lang="en-US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③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恰到好处</a:t>
            </a:r>
            <a:endParaRPr lang="zh-CN" altLang="en-US" dirty="0">
              <a:solidFill>
                <a:srgbClr val="0070C0"/>
              </a:solidFill>
              <a:uFill>
                <a:solidFill>
                  <a:schemeClr val="bg1"/>
                </a:solidFill>
              </a:u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23570" y="2279650"/>
            <a:ext cx="1018540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/>
              <a:t>【</a:t>
            </a:r>
            <a:r>
              <a:rPr altLang="zh-CN" dirty="0"/>
              <a:t>解析】</a:t>
            </a:r>
            <a:r>
              <a:rPr lang="zh-CN" altLang="en-US" dirty="0"/>
              <a:t>本题考查正确使用词语</a:t>
            </a:r>
            <a:r>
              <a:rPr lang="en-US" altLang="zh-CN" dirty="0"/>
              <a:t>(</a:t>
            </a:r>
            <a:r>
              <a:rPr lang="zh-CN" altLang="en-US" dirty="0"/>
              <a:t>包括熟语</a:t>
            </a:r>
            <a:r>
              <a:rPr lang="en-US" altLang="zh-CN" dirty="0"/>
              <a:t>)</a:t>
            </a:r>
            <a:r>
              <a:rPr lang="zh-CN" altLang="en-US" dirty="0"/>
              <a:t>的能力。</a:t>
            </a:r>
            <a:r>
              <a:rPr lang="en-US" altLang="en-US" dirty="0"/>
              <a:t>①</a:t>
            </a:r>
            <a:r>
              <a:rPr lang="zh-CN" altLang="en-US" dirty="0"/>
              <a:t>处</a:t>
            </a:r>
            <a:r>
              <a:rPr lang="en-US" altLang="zh-CN" dirty="0"/>
              <a:t>，</a:t>
            </a:r>
            <a:r>
              <a:rPr lang="zh-CN" altLang="en-US" dirty="0"/>
              <a:t>根据后文</a:t>
            </a:r>
            <a:r>
              <a:rPr lang="en-US" altLang="zh-CN" dirty="0"/>
              <a:t>“</a:t>
            </a:r>
            <a:r>
              <a:rPr lang="zh-CN" altLang="en-US" dirty="0"/>
              <a:t>诗是经验的艺术化的表现</a:t>
            </a:r>
            <a:r>
              <a:rPr lang="en-US" altLang="zh-CN" dirty="0"/>
              <a:t>，</a:t>
            </a:r>
            <a:r>
              <a:rPr lang="zh-CN" altLang="en-US" dirty="0"/>
              <a:t>不是日常会话的达意</a:t>
            </a:r>
            <a:r>
              <a:rPr lang="en-US" altLang="zh-CN" dirty="0"/>
              <a:t>”</a:t>
            </a:r>
            <a:r>
              <a:rPr lang="zh-CN" altLang="en-US" dirty="0"/>
              <a:t>可知</a:t>
            </a:r>
            <a:r>
              <a:rPr lang="en-US" altLang="zh-CN" dirty="0"/>
              <a:t>，</a:t>
            </a:r>
            <a:r>
              <a:rPr lang="zh-CN" altLang="en-US" dirty="0"/>
              <a:t>诗和说话之间存在差异</a:t>
            </a:r>
            <a:r>
              <a:rPr lang="en-US" altLang="zh-CN" dirty="0"/>
              <a:t>，</a:t>
            </a:r>
            <a:r>
              <a:rPr lang="zh-CN" altLang="en-US" dirty="0"/>
              <a:t>因此</a:t>
            </a:r>
            <a:r>
              <a:rPr lang="en-US" altLang="zh-CN" dirty="0"/>
              <a:t>“</a:t>
            </a:r>
            <a:r>
              <a:rPr lang="zh-CN" altLang="en-US" dirty="0"/>
              <a:t>我们</a:t>
            </a:r>
            <a:r>
              <a:rPr lang="en-US" altLang="zh-CN" dirty="0"/>
              <a:t>”</a:t>
            </a:r>
            <a:r>
              <a:rPr lang="zh-CN" altLang="en-US" dirty="0"/>
              <a:t>不认为可以将二者同等看待</a:t>
            </a:r>
            <a:r>
              <a:rPr lang="en-US" altLang="zh-CN" dirty="0"/>
              <a:t>，</a:t>
            </a:r>
            <a:r>
              <a:rPr lang="zh-CN" altLang="en-US" dirty="0"/>
              <a:t>故此处可填写表达不管事物间的差异</a:t>
            </a:r>
            <a:r>
              <a:rPr lang="en-US" altLang="zh-CN" dirty="0"/>
              <a:t>，</a:t>
            </a:r>
            <a:r>
              <a:rPr lang="zh-CN" altLang="en-US" dirty="0"/>
              <a:t>同等看待之意的成语</a:t>
            </a:r>
            <a:r>
              <a:rPr lang="en-US" altLang="zh-CN" dirty="0"/>
              <a:t>，</a:t>
            </a:r>
            <a:r>
              <a:rPr lang="zh-CN" altLang="en-US" dirty="0"/>
              <a:t>如</a:t>
            </a:r>
            <a:r>
              <a:rPr lang="en-US" altLang="zh-CN" dirty="0"/>
              <a:t>“</a:t>
            </a:r>
            <a:r>
              <a:rPr lang="zh-CN" altLang="en-US" dirty="0"/>
              <a:t>等量齐观</a:t>
            </a:r>
            <a:r>
              <a:rPr lang="en-US" altLang="zh-CN" dirty="0"/>
              <a:t>”</a:t>
            </a:r>
            <a:r>
              <a:rPr lang="zh-CN" altLang="en-US" dirty="0"/>
              <a:t>。</a:t>
            </a:r>
            <a:r>
              <a:rPr lang="en-US" altLang="en-US" dirty="0"/>
              <a:t>②</a:t>
            </a:r>
            <a:r>
              <a:rPr lang="zh-CN" altLang="en-US" dirty="0"/>
              <a:t>处</a:t>
            </a:r>
            <a:r>
              <a:rPr lang="en-US" altLang="zh-CN" dirty="0"/>
              <a:t>，</a:t>
            </a:r>
            <a:r>
              <a:rPr lang="zh-CN" altLang="en-US" dirty="0"/>
              <a:t>语境强调在艺术中</a:t>
            </a:r>
            <a:r>
              <a:rPr lang="en-US" altLang="zh-CN" dirty="0"/>
              <a:t>，</a:t>
            </a:r>
            <a:r>
              <a:rPr lang="zh-CN" altLang="en-US" dirty="0"/>
              <a:t>诗人将文言的作用又发挥出来</a:t>
            </a:r>
            <a:r>
              <a:rPr lang="en-US" altLang="zh-CN" dirty="0"/>
              <a:t>，</a:t>
            </a:r>
            <a:r>
              <a:rPr lang="zh-CN" altLang="en-US" dirty="0"/>
              <a:t>使其不再</a:t>
            </a:r>
            <a:r>
              <a:rPr lang="en-US" altLang="zh-CN" dirty="0"/>
              <a:t>“</a:t>
            </a:r>
            <a:r>
              <a:rPr lang="zh-CN" altLang="en-US" dirty="0"/>
              <a:t>僵硬难用</a:t>
            </a:r>
            <a:r>
              <a:rPr lang="en-US" altLang="zh-CN" dirty="0"/>
              <a:t>”，</a:t>
            </a:r>
            <a:r>
              <a:rPr lang="zh-CN" altLang="en-US" dirty="0"/>
              <a:t>故此处可填写表达把处于毁灭境地的事物挽救过来的成语</a:t>
            </a:r>
            <a:r>
              <a:rPr lang="en-US" altLang="zh-CN" dirty="0"/>
              <a:t>，</a:t>
            </a:r>
            <a:r>
              <a:rPr lang="zh-CN" altLang="en-US" dirty="0"/>
              <a:t>如</a:t>
            </a:r>
            <a:r>
              <a:rPr lang="en-US" altLang="zh-CN" dirty="0"/>
              <a:t>“</a:t>
            </a:r>
            <a:r>
              <a:rPr lang="zh-CN" altLang="en-US" dirty="0"/>
              <a:t>起死回生</a:t>
            </a:r>
            <a:r>
              <a:rPr lang="en-US" altLang="zh-CN" dirty="0"/>
              <a:t>”</a:t>
            </a:r>
            <a:r>
              <a:rPr lang="zh-CN" altLang="en-US" dirty="0"/>
              <a:t>。</a:t>
            </a:r>
            <a:r>
              <a:rPr lang="en-US" altLang="en-US" dirty="0"/>
              <a:t>③</a:t>
            </a:r>
            <a:r>
              <a:rPr lang="zh-CN" altLang="en-US" dirty="0"/>
              <a:t>处</a:t>
            </a:r>
            <a:r>
              <a:rPr lang="en-US" altLang="zh-CN" dirty="0"/>
              <a:t>，</a:t>
            </a:r>
            <a:r>
              <a:rPr lang="zh-CN" altLang="en-US" dirty="0"/>
              <a:t>语境强调距离的适当</a:t>
            </a:r>
            <a:r>
              <a:rPr lang="en-US" altLang="zh-CN" dirty="0"/>
              <a:t>，</a:t>
            </a:r>
            <a:r>
              <a:rPr lang="zh-CN" altLang="en-US" dirty="0"/>
              <a:t>故此处可填写表达</a:t>
            </a:r>
            <a:r>
              <a:rPr lang="en-US" altLang="zh-CN" dirty="0"/>
              <a:t>(</a:t>
            </a:r>
            <a:r>
              <a:rPr lang="zh-CN" altLang="en-US" dirty="0"/>
              <a:t>说话、办事等</a:t>
            </a:r>
            <a:r>
              <a:rPr lang="en-US" altLang="zh-CN" dirty="0"/>
              <a:t>)</a:t>
            </a:r>
            <a:r>
              <a:rPr lang="zh-CN" altLang="en-US" dirty="0"/>
              <a:t>正好达到适当的地步的成语</a:t>
            </a:r>
            <a:r>
              <a:rPr lang="en-US" altLang="zh-CN" dirty="0"/>
              <a:t>，</a:t>
            </a:r>
            <a:r>
              <a:rPr lang="zh-CN" altLang="en-US" dirty="0"/>
              <a:t>如</a:t>
            </a:r>
            <a:r>
              <a:rPr lang="en-US" altLang="zh-CN" dirty="0"/>
              <a:t>“</a:t>
            </a:r>
            <a:r>
              <a:rPr lang="zh-CN" altLang="en-US" dirty="0"/>
              <a:t>恰到好处</a:t>
            </a:r>
            <a:r>
              <a:rPr lang="en-US" altLang="zh-CN" dirty="0"/>
              <a:t>”</a:t>
            </a:r>
            <a:r>
              <a:rPr lang="zh-CN" altLang="en-US" dirty="0"/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2" grpId="0"/>
      <p:bldP spid="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39470" y="1483995"/>
            <a:ext cx="10801985" cy="32340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2.</a:t>
            </a:r>
            <a:r>
              <a:rPr lang="zh-CN" altLang="en-US"/>
              <a:t>文中画波浪线的句子可以改成</a:t>
            </a:r>
            <a:r>
              <a:rPr lang="en-US" altLang="zh-CN"/>
              <a:t>:“</a:t>
            </a:r>
            <a:r>
              <a:rPr lang="zh-CN" altLang="en-US"/>
              <a:t>我们宁愿自己的作品不为大众欣赏</a:t>
            </a:r>
            <a:r>
              <a:rPr lang="en-US" altLang="zh-CN"/>
              <a:t>，</a:t>
            </a:r>
            <a:r>
              <a:rPr lang="zh-CN" altLang="en-US"/>
              <a:t>也不愿它成为流行的东西。</a:t>
            </a:r>
            <a:r>
              <a:rPr lang="en-US" altLang="zh-CN"/>
              <a:t>”</a:t>
            </a:r>
            <a:r>
              <a:rPr lang="zh-CN" altLang="en-US"/>
              <a:t>从语意上看二者基本相同</a:t>
            </a:r>
            <a:r>
              <a:rPr lang="en-US" altLang="zh-CN"/>
              <a:t>，</a:t>
            </a:r>
            <a:r>
              <a:rPr lang="zh-CN" altLang="en-US"/>
              <a:t>为什么说原文表达效果更好</a:t>
            </a:r>
            <a:r>
              <a:rPr lang="en-US" altLang="zh-CN"/>
              <a:t>?</a:t>
            </a:r>
            <a:endParaRPr lang="en-US" altLang="zh-CN"/>
          </a:p>
        </p:txBody>
      </p:sp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72160" y="843915"/>
            <a:ext cx="3568065" cy="548005"/>
            <a:chOff x="1216" y="1668"/>
            <a:chExt cx="5619" cy="863"/>
          </a:xfrm>
        </p:grpSpPr>
        <p:sp>
          <p:nvSpPr>
            <p:cNvPr id="9" name="文本框 8"/>
            <p:cNvSpPr txBox="1"/>
            <p:nvPr/>
          </p:nvSpPr>
          <p:spPr>
            <a:xfrm>
              <a:off x="2182" y="1791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14" name="图片 13" descr="模板图标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6" y="1668"/>
              <a:ext cx="869" cy="863"/>
            </a:xfrm>
            <a:prstGeom prst="rect">
              <a:avLst/>
            </a:prstGeom>
          </p:spPr>
        </p:pic>
      </p:grpSp>
      <p:sp>
        <p:nvSpPr>
          <p:cNvPr id="21" name="文本框 20"/>
          <p:cNvSpPr txBox="1"/>
          <p:nvPr/>
        </p:nvSpPr>
        <p:spPr>
          <a:xfrm>
            <a:off x="591820" y="4646295"/>
            <a:ext cx="10495915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 sz="1600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【答案】</a:t>
            </a:r>
            <a:r>
              <a:rPr lang="en-US" altLang="en-US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①</a:t>
            </a:r>
            <a:r>
              <a:rPr lang="zh-CN" altLang="en-US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从修辞手法看</a:t>
            </a:r>
            <a:r>
              <a:rPr lang="en-US" altLang="zh-CN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原文运用了比喻的修辞手法</a:t>
            </a:r>
            <a:r>
              <a:rPr lang="en-US" altLang="zh-CN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用</a:t>
            </a:r>
            <a:r>
              <a:rPr lang="en-US" altLang="zh-CN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“</a:t>
            </a:r>
            <a:r>
              <a:rPr lang="zh-CN" altLang="en-US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滞销的奢侈品</a:t>
            </a:r>
            <a:r>
              <a:rPr lang="en-US" altLang="zh-CN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”“</a:t>
            </a:r>
            <a:r>
              <a:rPr lang="zh-CN" altLang="en-US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畅销的牙膏</a:t>
            </a:r>
            <a:r>
              <a:rPr lang="en-US" altLang="zh-CN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”</a:t>
            </a:r>
            <a:r>
              <a:rPr lang="zh-CN" altLang="en-US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作为喻体</a:t>
            </a:r>
            <a:r>
              <a:rPr lang="en-US" altLang="zh-CN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直接代入语句</a:t>
            </a:r>
            <a:r>
              <a:rPr lang="en-US" altLang="zh-CN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更突出表明</a:t>
            </a:r>
            <a:r>
              <a:rPr lang="en-US" altLang="zh-CN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“</a:t>
            </a:r>
            <a:r>
              <a:rPr lang="zh-CN" altLang="en-US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新诗人们是带点贵族气质</a:t>
            </a:r>
            <a:r>
              <a:rPr lang="en-US" altLang="zh-CN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”</a:t>
            </a:r>
            <a:r>
              <a:rPr lang="zh-CN" altLang="en-US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的艺术追求。</a:t>
            </a:r>
            <a:r>
              <a:rPr lang="en-US" altLang="en-US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②</a:t>
            </a:r>
            <a:r>
              <a:rPr lang="zh-CN" altLang="en-US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从语言表达看</a:t>
            </a:r>
            <a:r>
              <a:rPr lang="en-US" altLang="zh-CN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原句表意更准确。原句是想表达为了实现艺术追求</a:t>
            </a:r>
            <a:r>
              <a:rPr lang="en-US" altLang="zh-CN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为了作品能够经得起欣赏</a:t>
            </a:r>
            <a:r>
              <a:rPr lang="en-US" altLang="zh-CN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不会如牙膏般转瞬必吐</a:t>
            </a:r>
            <a:r>
              <a:rPr lang="en-US" altLang="zh-CN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新诗人们宁可自己的作品一时不为大众接受。改句会让人误解为新诗人们为了追求</a:t>
            </a:r>
            <a:r>
              <a:rPr lang="en-US" altLang="zh-CN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“</a:t>
            </a:r>
            <a:r>
              <a:rPr lang="zh-CN" altLang="en-US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贵族气质</a:t>
            </a:r>
            <a:r>
              <a:rPr lang="en-US" altLang="zh-CN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”</a:t>
            </a:r>
            <a:r>
              <a:rPr lang="zh-CN" altLang="en-US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而有意</a:t>
            </a:r>
            <a:r>
              <a:rPr lang="en-US" altLang="zh-CN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“</a:t>
            </a:r>
            <a:r>
              <a:rPr lang="zh-CN" altLang="en-US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曲高和寡</a:t>
            </a:r>
            <a:r>
              <a:rPr lang="en-US" altLang="zh-CN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”</a:t>
            </a:r>
            <a:r>
              <a:rPr lang="zh-CN" altLang="en-US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。</a:t>
            </a:r>
            <a:r>
              <a:rPr lang="en-US" altLang="en-US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③</a:t>
            </a:r>
            <a:r>
              <a:rPr lang="zh-CN" altLang="en-US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从句式看</a:t>
            </a:r>
            <a:r>
              <a:rPr lang="en-US" altLang="zh-CN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原句用词更加生动、形象</a:t>
            </a:r>
            <a:r>
              <a:rPr lang="en-US" altLang="zh-CN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表达更富形象性与感染力。细致具体地展开描写牙膏是</a:t>
            </a:r>
            <a:r>
              <a:rPr lang="en-US" altLang="zh-CN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“</a:t>
            </a:r>
            <a:r>
              <a:rPr lang="zh-CN" altLang="en-US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人人皆可入口</a:t>
            </a:r>
            <a:r>
              <a:rPr lang="en-US" altLang="zh-CN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而转瞬又必吐出</a:t>
            </a:r>
            <a:r>
              <a:rPr lang="en-US" altLang="zh-CN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”，</a:t>
            </a:r>
            <a:r>
              <a:rPr lang="zh-CN" altLang="en-US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更能强调新诗人们对艺术的理解与追求</a:t>
            </a:r>
            <a:r>
              <a:rPr lang="en-US" altLang="zh-CN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也形象地说明了他们极力避免的</a:t>
            </a:r>
            <a:r>
              <a:rPr lang="en-US" altLang="zh-CN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“</a:t>
            </a:r>
            <a:r>
              <a:rPr lang="zh-CN" altLang="en-US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畅销的牙膏</a:t>
            </a:r>
            <a:r>
              <a:rPr lang="en-US" altLang="zh-CN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”</a:t>
            </a:r>
            <a:r>
              <a:rPr lang="zh-CN" altLang="en-US" sz="1600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般的作品是不具欣赏价值的。</a:t>
            </a:r>
            <a:endParaRPr lang="zh-CN" altLang="en-US" sz="1600" u="sng" dirty="0">
              <a:solidFill>
                <a:srgbClr val="0070C0"/>
              </a:solidFill>
              <a:uFill>
                <a:solidFill>
                  <a:schemeClr val="bg1"/>
                </a:solidFill>
              </a:u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91820" y="2573020"/>
            <a:ext cx="1018540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 sz="1600"/>
              <a:t>【</a:t>
            </a:r>
            <a:r>
              <a:rPr altLang="zh-CN" sz="1600" dirty="0"/>
              <a:t>解析】</a:t>
            </a:r>
            <a:r>
              <a:rPr lang="zh-CN" altLang="en-US" sz="1600" dirty="0"/>
              <a:t>本题考查语言表达准确、鲜明、生动的能力。从修辞角度看</a:t>
            </a:r>
            <a:r>
              <a:rPr lang="en-US" altLang="zh-CN" sz="1600" dirty="0"/>
              <a:t>:</a:t>
            </a:r>
            <a:r>
              <a:rPr lang="zh-CN" altLang="en-US" sz="1600" dirty="0"/>
              <a:t>原文</a:t>
            </a:r>
            <a:r>
              <a:rPr lang="en-US" altLang="zh-CN" sz="1600" dirty="0"/>
              <a:t>“</a:t>
            </a:r>
            <a:r>
              <a:rPr lang="zh-CN" altLang="en-US" sz="1600" dirty="0"/>
              <a:t>我们宁愿自己的作品成为滞销的奢侈品</a:t>
            </a:r>
            <a:r>
              <a:rPr lang="en-US" altLang="zh-CN" sz="1600" dirty="0"/>
              <a:t>，</a:t>
            </a:r>
            <a:r>
              <a:rPr lang="zh-CN" altLang="en-US" sz="1600" dirty="0"/>
              <a:t>也不愿它成为畅销的牙膏</a:t>
            </a:r>
            <a:r>
              <a:rPr lang="en-US" altLang="zh-CN" sz="1600" dirty="0"/>
              <a:t>”</a:t>
            </a:r>
            <a:r>
              <a:rPr lang="zh-CN" altLang="en-US" sz="1600" dirty="0"/>
              <a:t>运用了借喻的修辞手法</a:t>
            </a:r>
            <a:r>
              <a:rPr lang="en-US" altLang="zh-CN" sz="1600" dirty="0"/>
              <a:t>，</a:t>
            </a:r>
            <a:r>
              <a:rPr lang="zh-CN" altLang="en-US" sz="1600" dirty="0"/>
              <a:t>用喻体</a:t>
            </a:r>
            <a:r>
              <a:rPr lang="en-US" altLang="zh-CN" sz="1600" dirty="0"/>
              <a:t>“</a:t>
            </a:r>
            <a:r>
              <a:rPr lang="zh-CN" altLang="en-US" sz="1600" dirty="0"/>
              <a:t>滞销的奢侈品</a:t>
            </a:r>
            <a:r>
              <a:rPr lang="en-US" altLang="zh-CN" sz="1600" dirty="0"/>
              <a:t>”</a:t>
            </a:r>
            <a:r>
              <a:rPr lang="zh-CN" altLang="en-US" sz="1600" dirty="0"/>
              <a:t>代替</a:t>
            </a:r>
            <a:r>
              <a:rPr lang="en-US" altLang="zh-CN" sz="1600" dirty="0"/>
              <a:t>“</a:t>
            </a:r>
            <a:r>
              <a:rPr lang="zh-CN" altLang="en-US" sz="1600" dirty="0"/>
              <a:t>不为大众欣赏</a:t>
            </a:r>
            <a:r>
              <a:rPr lang="en-US" altLang="zh-CN" sz="1600" dirty="0"/>
              <a:t>”</a:t>
            </a:r>
            <a:r>
              <a:rPr lang="zh-CN" altLang="en-US" sz="1600" dirty="0"/>
              <a:t>的作品</a:t>
            </a:r>
            <a:r>
              <a:rPr lang="en-US" altLang="zh-CN" sz="1600" dirty="0"/>
              <a:t>，</a:t>
            </a:r>
            <a:r>
              <a:rPr lang="zh-CN" altLang="en-US" sz="1600" dirty="0"/>
              <a:t>用喻体</a:t>
            </a:r>
            <a:r>
              <a:rPr lang="en-US" altLang="zh-CN" sz="1600" dirty="0"/>
              <a:t>“</a:t>
            </a:r>
            <a:r>
              <a:rPr lang="zh-CN" altLang="en-US" sz="1600" dirty="0"/>
              <a:t>畅销的牙膏</a:t>
            </a:r>
            <a:r>
              <a:rPr lang="en-US" altLang="zh-CN" sz="1600" dirty="0"/>
              <a:t>”</a:t>
            </a:r>
            <a:r>
              <a:rPr lang="zh-CN" altLang="en-US" sz="1600" dirty="0"/>
              <a:t>代替</a:t>
            </a:r>
            <a:r>
              <a:rPr lang="en-US" altLang="zh-CN" sz="1600" dirty="0"/>
              <a:t>“</a:t>
            </a:r>
            <a:r>
              <a:rPr lang="zh-CN" altLang="en-US" sz="1600" dirty="0"/>
              <a:t>流行的东西</a:t>
            </a:r>
            <a:r>
              <a:rPr lang="en-US" altLang="zh-CN" sz="1600" dirty="0"/>
              <a:t>”，</a:t>
            </a:r>
            <a:r>
              <a:rPr lang="zh-CN" altLang="en-US" sz="1600" dirty="0"/>
              <a:t>结合</a:t>
            </a:r>
            <a:r>
              <a:rPr lang="en-US" altLang="zh-CN" sz="1600" dirty="0"/>
              <a:t>“</a:t>
            </a:r>
            <a:r>
              <a:rPr lang="zh-CN" altLang="en-US" sz="1600" dirty="0"/>
              <a:t>说坦白些</a:t>
            </a:r>
            <a:r>
              <a:rPr lang="en-US" altLang="zh-CN" sz="1600" dirty="0"/>
              <a:t>，</a:t>
            </a:r>
            <a:r>
              <a:rPr lang="zh-CN" altLang="en-US" sz="1600" dirty="0"/>
              <a:t>在文学的国度中</a:t>
            </a:r>
            <a:r>
              <a:rPr lang="en-US" altLang="zh-CN" sz="1600" dirty="0"/>
              <a:t>，</a:t>
            </a:r>
            <a:r>
              <a:rPr lang="zh-CN" altLang="en-US" sz="1600" dirty="0"/>
              <a:t>新诗人们是带点贵族气质的</a:t>
            </a:r>
            <a:r>
              <a:rPr lang="en-US" altLang="zh-CN" sz="1600" dirty="0"/>
              <a:t>”</a:t>
            </a:r>
            <a:r>
              <a:rPr lang="zh-CN" altLang="en-US" sz="1600" dirty="0"/>
              <a:t>可知</a:t>
            </a:r>
            <a:r>
              <a:rPr lang="en-US" altLang="zh-CN" sz="1600" dirty="0"/>
              <a:t>，</a:t>
            </a:r>
            <a:r>
              <a:rPr lang="zh-CN" altLang="en-US" sz="1600" dirty="0"/>
              <a:t>新诗人们有自己的艺术追求</a:t>
            </a:r>
            <a:r>
              <a:rPr lang="en-US" altLang="zh-CN" sz="1600" dirty="0"/>
              <a:t>，</a:t>
            </a:r>
            <a:r>
              <a:rPr lang="zh-CN" altLang="en-US" sz="1600" dirty="0"/>
              <a:t>产生更加深厚、含蓄的表达效果。从语言表达看</a:t>
            </a:r>
            <a:r>
              <a:rPr lang="en-US" altLang="zh-CN" sz="1600" dirty="0"/>
              <a:t>:</a:t>
            </a:r>
            <a:r>
              <a:rPr lang="zh-CN" altLang="en-US" sz="1600" dirty="0"/>
              <a:t>原句表意更准确。原句是想表达新诗人们不会为了作品的畅销而降低作品的品质</a:t>
            </a:r>
            <a:r>
              <a:rPr lang="en-US" altLang="zh-CN" sz="1600" dirty="0"/>
              <a:t>，</a:t>
            </a:r>
            <a:r>
              <a:rPr lang="zh-CN" altLang="en-US" sz="1600" dirty="0"/>
              <a:t>突出了新诗人们对艺术的理解与追求。改句虽然简洁</a:t>
            </a:r>
            <a:r>
              <a:rPr lang="en-US" altLang="zh-CN" sz="1600" dirty="0"/>
              <a:t>，</a:t>
            </a:r>
            <a:r>
              <a:rPr lang="zh-CN" altLang="en-US" sz="1600" dirty="0"/>
              <a:t>但是会让人误解为新诗人们的本意。从句式看</a:t>
            </a:r>
            <a:r>
              <a:rPr lang="en-US" altLang="zh-CN" sz="1600" dirty="0"/>
              <a:t>:</a:t>
            </a:r>
            <a:r>
              <a:rPr lang="zh-CN" altLang="en-US" sz="1600" dirty="0"/>
              <a:t>原句用词更加生动、形象</a:t>
            </a:r>
            <a:r>
              <a:rPr lang="en-US" altLang="zh-CN" sz="1600" dirty="0"/>
              <a:t>，</a:t>
            </a:r>
            <a:r>
              <a:rPr lang="zh-CN" altLang="en-US" sz="1600" dirty="0"/>
              <a:t>表达更富形象性与感染力。</a:t>
            </a:r>
            <a:r>
              <a:rPr lang="en-US" altLang="zh-CN" sz="1600" dirty="0"/>
              <a:t>“</a:t>
            </a:r>
            <a:r>
              <a:rPr lang="zh-CN" altLang="en-US" sz="1600" dirty="0"/>
              <a:t>滞销的奢侈品</a:t>
            </a:r>
            <a:r>
              <a:rPr lang="en-US" altLang="zh-CN" sz="1600" dirty="0"/>
              <a:t>”，</a:t>
            </a:r>
            <a:r>
              <a:rPr lang="zh-CN" altLang="en-US" sz="1600" dirty="0"/>
              <a:t>突出作品虽一时不被接受</a:t>
            </a:r>
            <a:r>
              <a:rPr lang="en-US" altLang="zh-CN" sz="1600" dirty="0"/>
              <a:t>，</a:t>
            </a:r>
            <a:r>
              <a:rPr lang="zh-CN" altLang="en-US" sz="1600" dirty="0"/>
              <a:t>但品质高。</a:t>
            </a:r>
            <a:r>
              <a:rPr lang="en-US" altLang="zh-CN" sz="1600" dirty="0"/>
              <a:t>“</a:t>
            </a:r>
            <a:r>
              <a:rPr lang="zh-CN" altLang="en-US" sz="1600" dirty="0"/>
              <a:t>畅销的牙膏</a:t>
            </a:r>
            <a:r>
              <a:rPr lang="en-US" altLang="zh-CN" sz="1600" dirty="0"/>
              <a:t>”，</a:t>
            </a:r>
            <a:r>
              <a:rPr lang="zh-CN" altLang="en-US" sz="1600" dirty="0"/>
              <a:t>特点是流行但价值相对低。</a:t>
            </a:r>
            <a:r>
              <a:rPr lang="en-US" altLang="zh-CN" sz="1600" dirty="0"/>
              <a:t>“</a:t>
            </a:r>
            <a:r>
              <a:rPr lang="zh-CN" altLang="en-US" sz="1600" dirty="0"/>
              <a:t>人人皆可入口</a:t>
            </a:r>
            <a:r>
              <a:rPr lang="en-US" altLang="zh-CN" sz="1600" dirty="0"/>
              <a:t>，</a:t>
            </a:r>
            <a:r>
              <a:rPr lang="zh-CN" altLang="en-US" sz="1600" dirty="0"/>
              <a:t>而转瞬又必吐出</a:t>
            </a:r>
            <a:r>
              <a:rPr lang="en-US" altLang="zh-CN" sz="1600" dirty="0"/>
              <a:t>”</a:t>
            </a:r>
            <a:r>
              <a:rPr lang="zh-CN" altLang="en-US" sz="1600" dirty="0"/>
              <a:t>形象生动地描述了那些虽流行但是不具备欣赏价值的作品</a:t>
            </a:r>
            <a:r>
              <a:rPr lang="en-US" altLang="zh-CN" sz="1600" dirty="0"/>
              <a:t>，</a:t>
            </a:r>
            <a:r>
              <a:rPr lang="zh-CN" altLang="en-US" sz="1600" dirty="0"/>
              <a:t>这是新诗人们极力避免的。</a:t>
            </a:r>
            <a:endParaRPr lang="zh-CN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2" grpId="0"/>
      <p:bldP spid="2" grpId="1"/>
    </p:bldLst>
  </p:timing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PP_MARK_KEY" val="a3e89a33-3520-4fc9-9938-28a124046ad2"/>
  <p:tag name="COMMONDATA" val="eyJoZGlkIjoiMDc2MTE2NTE5MjIwOWE4NGUyOGNhNWQ2ZWI3ZWQzZTEifQ=="/>
  <p:tag name="commondata" val="eyJoZGlkIjoiNTljZDllZDNiNDM1ZGZmMTQ2YmMyNzlhZGZmYmNkMTAifQ==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蓝色学术风主题配色">
      <a:dk1>
        <a:srgbClr val="262626"/>
      </a:dk1>
      <a:lt1>
        <a:srgbClr val="003760"/>
      </a:lt1>
      <a:dk2>
        <a:srgbClr val="EEECE1"/>
      </a:dk2>
      <a:lt2>
        <a:srgbClr val="EEECE1"/>
      </a:lt2>
      <a:accent1>
        <a:srgbClr val="003760"/>
      </a:accent1>
      <a:accent2>
        <a:srgbClr val="92CDDC"/>
      </a:accent2>
      <a:accent3>
        <a:srgbClr val="00B0F0"/>
      </a:accent3>
      <a:accent4>
        <a:srgbClr val="6565FF"/>
      </a:accent4>
      <a:accent5>
        <a:srgbClr val="4BACC6"/>
      </a:accent5>
      <a:accent6>
        <a:srgbClr val="002060"/>
      </a:accent6>
      <a:hlink>
        <a:srgbClr val="003760"/>
      </a:hlink>
      <a:folHlink>
        <a:srgbClr val="7F7F7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蓝色学术风主题配色">
      <a:dk1>
        <a:srgbClr val="262626"/>
      </a:dk1>
      <a:lt1>
        <a:srgbClr val="003760"/>
      </a:lt1>
      <a:dk2>
        <a:srgbClr val="EEECE1"/>
      </a:dk2>
      <a:lt2>
        <a:srgbClr val="EEECE1"/>
      </a:lt2>
      <a:accent1>
        <a:srgbClr val="003760"/>
      </a:accent1>
      <a:accent2>
        <a:srgbClr val="92CDDC"/>
      </a:accent2>
      <a:accent3>
        <a:srgbClr val="00B0F0"/>
      </a:accent3>
      <a:accent4>
        <a:srgbClr val="6565FF"/>
      </a:accent4>
      <a:accent5>
        <a:srgbClr val="4BACC6"/>
      </a:accent5>
      <a:accent6>
        <a:srgbClr val="002060"/>
      </a:accent6>
      <a:hlink>
        <a:srgbClr val="003760"/>
      </a:hlink>
      <a:folHlink>
        <a:srgbClr val="7F7F7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5105</Words>
  <Application>WPS 演示</Application>
  <PresentationFormat>宽屏</PresentationFormat>
  <Paragraphs>236</Paragraphs>
  <Slides>20</Slides>
  <Notes>18</Notes>
  <HiddenSlides>0</HiddenSlides>
  <MMClips>1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0" baseType="lpstr">
      <vt:lpstr>Arial</vt:lpstr>
      <vt:lpstr>宋体</vt:lpstr>
      <vt:lpstr>Wingdings</vt:lpstr>
      <vt:lpstr>微软雅黑</vt:lpstr>
      <vt:lpstr>印品黑体</vt:lpstr>
      <vt:lpstr>黑体</vt:lpstr>
      <vt:lpstr>Arial Unicode MS</vt:lpstr>
      <vt:lpstr>Calibri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噫吁嚱盒盒</cp:lastModifiedBy>
  <cp:revision>370</cp:revision>
  <dcterms:created xsi:type="dcterms:W3CDTF">2023-08-06T06:55:00Z</dcterms:created>
  <dcterms:modified xsi:type="dcterms:W3CDTF">2025-11-05T04:25:39Z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2052-12.1.0.23125</vt:lpwstr>
  </property>
  <property fmtid="{D5CDD505-2E9C-101B-9397-08002B2CF9AE}" pid="3" name="ICV">
    <vt:lpwstr>21B01BCBF3D94E818421B37C8A57C76F_13</vt:lpwstr>
  </property>
</Properties>
</file>